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63" r:id="rId2"/>
    <p:sldId id="276" r:id="rId3"/>
    <p:sldId id="268" r:id="rId4"/>
    <p:sldId id="270" r:id="rId5"/>
    <p:sldId id="271" r:id="rId6"/>
    <p:sldId id="320" r:id="rId7"/>
    <p:sldId id="299" r:id="rId8"/>
    <p:sldId id="300" r:id="rId9"/>
    <p:sldId id="302" r:id="rId10"/>
    <p:sldId id="317" r:id="rId11"/>
    <p:sldId id="258" r:id="rId12"/>
    <p:sldId id="266" r:id="rId13"/>
    <p:sldId id="295" r:id="rId14"/>
    <p:sldId id="296" r:id="rId15"/>
    <p:sldId id="298" r:id="rId16"/>
    <p:sldId id="292" r:id="rId17"/>
    <p:sldId id="293" r:id="rId18"/>
    <p:sldId id="294" r:id="rId19"/>
    <p:sldId id="303" r:id="rId20"/>
    <p:sldId id="306" r:id="rId21"/>
    <p:sldId id="309" r:id="rId22"/>
    <p:sldId id="310" r:id="rId23"/>
    <p:sldId id="307" r:id="rId24"/>
    <p:sldId id="265" r:id="rId25"/>
    <p:sldId id="311" r:id="rId26"/>
    <p:sldId id="272" r:id="rId27"/>
    <p:sldId id="312" r:id="rId28"/>
    <p:sldId id="314" r:id="rId29"/>
    <p:sldId id="315" r:id="rId30"/>
    <p:sldId id="264" r:id="rId31"/>
    <p:sldId id="267" r:id="rId32"/>
    <p:sldId id="316" r:id="rId33"/>
    <p:sldId id="259" r:id="rId34"/>
  </p:sldIdLst>
  <p:sldSz cx="12192000" cy="6858000"/>
  <p:notesSz cx="6858000" cy="9144000"/>
  <p:custDataLst>
    <p:tags r:id="rId36"/>
  </p:custDataLst>
  <p:defaultTextStyle>
    <a:defPPr>
      <a:defRPr lang="zh-Han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3" orient="horz" pos="4178" userDrawn="1">
          <p15:clr>
            <a:srgbClr val="A4A3A4"/>
          </p15:clr>
        </p15:guide>
        <p15:guide id="4" pos="3817" userDrawn="1">
          <p15:clr>
            <a:srgbClr val="A4A3A4"/>
          </p15:clr>
        </p15:guide>
        <p15:guide id="5" orient="horz" pos="5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8A276"/>
    <a:srgbClr val="FF0000"/>
    <a:srgbClr val="DCDCDC"/>
    <a:srgbClr val="FFFFFF"/>
    <a:srgbClr val="000000"/>
    <a:srgbClr val="99A7C6"/>
    <a:srgbClr val="D36660"/>
    <a:srgbClr val="FAFBFD"/>
    <a:srgbClr val="F1F6F9"/>
    <a:srgbClr val="F1F6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7" autoAdjust="0"/>
    <p:restoredTop sz="85755" autoAdjust="0"/>
  </p:normalViewPr>
  <p:slideViewPr>
    <p:cSldViewPr snapToGrid="0" showGuides="1">
      <p:cViewPr>
        <p:scale>
          <a:sx n="80" d="100"/>
          <a:sy n="80" d="100"/>
        </p:scale>
        <p:origin x="-894" y="-54"/>
      </p:cViewPr>
      <p:guideLst>
        <p:guide orient="horz" pos="4178"/>
        <p:guide orient="horz" pos="51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12.png>
</file>

<file path=ppt/media/image13.jpeg>
</file>

<file path=ppt/media/image14.tiff>
</file>

<file path=ppt/media/image15.tiff>
</file>

<file path=ppt/media/image16.tiff>
</file>

<file path=ppt/media/image17.tiff>
</file>

<file path=ppt/media/image2.jpg>
</file>

<file path=ppt/media/image3.png>
</file>

<file path=ppt/media/image4.jpg>
</file>

<file path=ppt/media/image5.jpeg>
</file>

<file path=ppt/media/image6.pn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Hans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CDC214-2AD3-43B3-A995-1DF978A160AB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Hans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Han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27BE0D-800B-479E-9F50-737438D33D1D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2747222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Hans" altLang="en-US" dirty="0" smtClean="0"/>
              <a:t>大脑的基本特点：对一项事物的专注会抑制竞争意识。当你生某人的气时，抑制作用会令你忽略他的好处：专注于他那些让你反感的地方，抑制你记忆当中他积极的一面。</a:t>
            </a:r>
            <a:endParaRPr lang="zh-Hans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27BE0D-800B-479E-9F50-737438D33D1D}" type="slidenum">
              <a:rPr lang="zh-Hans" altLang="en-US" smtClean="0"/>
              <a:t>17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35867341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Hans" altLang="en-US" dirty="0" smtClean="0"/>
              <a:t>分心：电子邮件、视频游戏、社交网络或者零食。</a:t>
            </a:r>
            <a:endParaRPr lang="en-US" altLang="zh-Hans" dirty="0" smtClean="0"/>
          </a:p>
          <a:p>
            <a:r>
              <a:rPr lang="zh-Hans" altLang="en-US" dirty="0" smtClean="0"/>
              <a:t>重要事物</a:t>
            </a:r>
            <a:endParaRPr lang="zh-Hans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27BE0D-800B-479E-9F50-737438D33D1D}" type="slidenum">
              <a:rPr lang="zh-Hans" altLang="en-US" smtClean="0"/>
              <a:t>18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1181840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Hans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27BE0D-800B-479E-9F50-737438D33D1D}" type="slidenum">
              <a:rPr lang="zh-Hans" altLang="en-US" smtClean="0"/>
              <a:t>33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1001693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Hans" altLang="en-US" smtClean="0"/>
              <a:t>单击此处编辑母版副标题样式</a:t>
            </a:r>
            <a:endParaRPr lang="zh-Han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2771682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138990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3960210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1060350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42771017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2089215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2416641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3016448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23502538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3456438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Hans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ans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1224499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Hans" altLang="en-US" smtClean="0"/>
              <a:t>单击此处编辑母版标题样式</a:t>
            </a:r>
            <a:endParaRPr lang="zh-Hans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第二级</a:t>
            </a:r>
          </a:p>
          <a:p>
            <a:pPr lvl="2"/>
            <a:r>
              <a:rPr lang="zh-Hans" altLang="en-US" smtClean="0"/>
              <a:t>第三级</a:t>
            </a:r>
          </a:p>
          <a:p>
            <a:pPr lvl="3"/>
            <a:r>
              <a:rPr lang="zh-Hans" altLang="en-US" smtClean="0"/>
              <a:t>第四级</a:t>
            </a:r>
          </a:p>
          <a:p>
            <a:pPr lvl="4"/>
            <a:r>
              <a:rPr lang="zh-Hans" altLang="en-US" smtClean="0"/>
              <a:t>第五级</a:t>
            </a:r>
            <a:endParaRPr lang="zh-Hans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6E8E4-8F1A-424E-AC54-E6C6417E9F27}" type="datetimeFigureOut">
              <a:rPr lang="zh-Hans" altLang="en-US" smtClean="0"/>
              <a:t>2019/3/2</a:t>
            </a:fld>
            <a:endParaRPr lang="zh-Hans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Hans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3F5768-311C-4C99-8B9A-0979530D5D43}" type="slidenum">
              <a:rPr lang="zh-Hans" altLang="en-US" smtClean="0"/>
              <a:t>‹#›</a:t>
            </a:fld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1696758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Han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830224" y="0"/>
            <a:ext cx="4445448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16600" b="1" dirty="0">
                <a:solidFill>
                  <a:srgbClr val="D4D4D4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稀缺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823878" y="18331"/>
            <a:ext cx="4445448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16600" b="1" dirty="0">
                <a:ln w="12700">
                  <a:solidFill>
                    <a:srgbClr val="D36660"/>
                  </a:solidFill>
                </a:ln>
                <a:noFill/>
                <a:latin typeface="华文中宋" panose="02010600040101010101" pitchFamily="2" charset="-122"/>
                <a:ea typeface="华文中宋" panose="02010600040101010101" pitchFamily="2" charset="-122"/>
              </a:rPr>
              <a:t>稀缺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272796" y="2494705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我们是如何陷入贫穷与忙碌的</a:t>
            </a:r>
            <a:endParaRPr lang="zh-Hans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657615" y="2964612"/>
            <a:ext cx="415852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3376919" y="3958281"/>
            <a:ext cx="108747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2584573" y="3119658"/>
            <a:ext cx="34163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Hans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塞德希尔</a:t>
            </a:r>
            <a:r>
              <a:rPr lang="en-US" altLang="zh-Han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Hans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穆来纳森（</a:t>
            </a:r>
            <a:r>
              <a:rPr lang="en-US" altLang="zh-Hans" sz="1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Sendhil</a:t>
            </a:r>
            <a:r>
              <a:rPr lang="en-US" altLang="zh-Han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Hans" sz="1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Mullainathan</a:t>
            </a:r>
            <a:r>
              <a:rPr lang="zh-Hans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Han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Hans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埃尔德</a:t>
            </a:r>
            <a:r>
              <a:rPr lang="en-US" altLang="zh-Han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Hans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沙菲尔（</a:t>
            </a:r>
            <a:r>
              <a:rPr lang="en-US" altLang="zh-Hans" sz="1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Eldar</a:t>
            </a:r>
            <a:r>
              <a:rPr lang="en-US" altLang="zh-Han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Hans" sz="1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Shafir</a:t>
            </a:r>
            <a:r>
              <a:rPr lang="zh-Hans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zh-Hans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 </a:t>
            </a:r>
            <a:endParaRPr lang="en-US" altLang="zh-Hans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311542" y="3581323"/>
            <a:ext cx="11079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Hans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魏薇，龙志勇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5945745" y="3349266"/>
            <a:ext cx="104746" cy="104746"/>
            <a:chOff x="9296400" y="1971675"/>
            <a:chExt cx="381000" cy="381000"/>
          </a:xfrm>
        </p:grpSpPr>
        <p:sp>
          <p:nvSpPr>
            <p:cNvPr id="14" name="椭圆 13"/>
            <p:cNvSpPr/>
            <p:nvPr/>
          </p:nvSpPr>
          <p:spPr>
            <a:xfrm>
              <a:off x="9363075" y="2038350"/>
              <a:ext cx="247650" cy="247650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Hans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9296400" y="1971675"/>
              <a:ext cx="381000" cy="381000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Hans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5999061" y="3271765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著</a:t>
            </a:r>
            <a:endParaRPr lang="zh-Hans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504434" y="3570142"/>
            <a:ext cx="3385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译</a:t>
            </a:r>
            <a:endParaRPr lang="zh-Hans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289749" y="3247349"/>
            <a:ext cx="41870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Hans" altLang="en-U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美</a:t>
            </a:r>
            <a:r>
              <a:rPr lang="en-US" altLang="zh-Hans" sz="11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endParaRPr lang="zh-Hans" altLang="en-US" sz="11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464393" y="3656268"/>
            <a:ext cx="104746" cy="104746"/>
            <a:chOff x="9296400" y="1971675"/>
            <a:chExt cx="381000" cy="381000"/>
          </a:xfrm>
        </p:grpSpPr>
        <p:sp>
          <p:nvSpPr>
            <p:cNvPr id="24" name="椭圆 23"/>
            <p:cNvSpPr/>
            <p:nvPr/>
          </p:nvSpPr>
          <p:spPr>
            <a:xfrm>
              <a:off x="9363075" y="2038350"/>
              <a:ext cx="247650" cy="247650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Hans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椭圆 24"/>
            <p:cNvSpPr/>
            <p:nvPr/>
          </p:nvSpPr>
          <p:spPr>
            <a:xfrm>
              <a:off x="9296400" y="1971675"/>
              <a:ext cx="381000" cy="381000"/>
            </a:xfrm>
            <a:prstGeom prst="ellipse">
              <a:avLst/>
            </a:prstGeom>
            <a:noFill/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Hans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7531" r="16420" b="5926"/>
          <a:stretch/>
        </p:blipFill>
        <p:spPr>
          <a:xfrm>
            <a:off x="8117608" y="4559978"/>
            <a:ext cx="2110555" cy="2047284"/>
          </a:xfrm>
          <a:prstGeom prst="rect">
            <a:avLst/>
          </a:prstGeom>
        </p:spPr>
      </p:pic>
      <p:grpSp>
        <p:nvGrpSpPr>
          <p:cNvPr id="40" name="组合 39"/>
          <p:cNvGrpSpPr/>
          <p:nvPr/>
        </p:nvGrpSpPr>
        <p:grpSpPr>
          <a:xfrm>
            <a:off x="8553275" y="4588479"/>
            <a:ext cx="1058045" cy="1927790"/>
            <a:chOff x="9536036" y="4583362"/>
            <a:chExt cx="1058045" cy="1927790"/>
          </a:xfrm>
        </p:grpSpPr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36036" y="4723727"/>
              <a:ext cx="1058045" cy="1647060"/>
            </a:xfrm>
            <a:prstGeom prst="rect">
              <a:avLst/>
            </a:prstGeom>
          </p:spPr>
        </p:pic>
        <p:sp>
          <p:nvSpPr>
            <p:cNvPr id="28" name="等腰三角形 27"/>
            <p:cNvSpPr/>
            <p:nvPr/>
          </p:nvSpPr>
          <p:spPr>
            <a:xfrm>
              <a:off x="9536036" y="4583362"/>
              <a:ext cx="1058045" cy="226966"/>
            </a:xfrm>
            <a:custGeom>
              <a:avLst/>
              <a:gdLst>
                <a:gd name="connsiteX0" fmla="*/ 0 w 1058045"/>
                <a:gd name="connsiteY0" fmla="*/ 128459 h 128459"/>
                <a:gd name="connsiteX1" fmla="*/ 1058045 w 1058045"/>
                <a:gd name="connsiteY1" fmla="*/ 0 h 128459"/>
                <a:gd name="connsiteX2" fmla="*/ 1058045 w 1058045"/>
                <a:gd name="connsiteY2" fmla="*/ 128459 h 128459"/>
                <a:gd name="connsiteX3" fmla="*/ 0 w 1058045"/>
                <a:gd name="connsiteY3" fmla="*/ 128459 h 128459"/>
                <a:gd name="connsiteX0" fmla="*/ 0 w 1077095"/>
                <a:gd name="connsiteY0" fmla="*/ 107028 h 128459"/>
                <a:gd name="connsiteX1" fmla="*/ 1077095 w 1077095"/>
                <a:gd name="connsiteY1" fmla="*/ 0 h 128459"/>
                <a:gd name="connsiteX2" fmla="*/ 1077095 w 1077095"/>
                <a:gd name="connsiteY2" fmla="*/ 128459 h 128459"/>
                <a:gd name="connsiteX3" fmla="*/ 0 w 1077095"/>
                <a:gd name="connsiteY3" fmla="*/ 107028 h 128459"/>
                <a:gd name="connsiteX0" fmla="*/ 0 w 1077095"/>
                <a:gd name="connsiteY0" fmla="*/ 107028 h 196931"/>
                <a:gd name="connsiteX1" fmla="*/ 1077095 w 1077095"/>
                <a:gd name="connsiteY1" fmla="*/ 0 h 196931"/>
                <a:gd name="connsiteX2" fmla="*/ 1077095 w 1077095"/>
                <a:gd name="connsiteY2" fmla="*/ 128459 h 196931"/>
                <a:gd name="connsiteX3" fmla="*/ 0 w 1077095"/>
                <a:gd name="connsiteY3" fmla="*/ 107028 h 19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77095" h="196931">
                  <a:moveTo>
                    <a:pt x="0" y="107028"/>
                  </a:moveTo>
                  <a:lnTo>
                    <a:pt x="1077095" y="0"/>
                  </a:lnTo>
                  <a:lnTo>
                    <a:pt x="1077095" y="128459"/>
                  </a:lnTo>
                  <a:cubicBezTo>
                    <a:pt x="718063" y="121315"/>
                    <a:pt x="199488" y="299909"/>
                    <a:pt x="0" y="107028"/>
                  </a:cubicBezTo>
                  <a:close/>
                </a:path>
              </a:pathLst>
            </a:custGeom>
            <a:solidFill>
              <a:srgbClr val="F1F6F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Hans" altLang="en-US"/>
            </a:p>
          </p:txBody>
        </p:sp>
        <p:sp>
          <p:nvSpPr>
            <p:cNvPr id="30" name="等腰三角形 29"/>
            <p:cNvSpPr/>
            <p:nvPr/>
          </p:nvSpPr>
          <p:spPr>
            <a:xfrm>
              <a:off x="9546312" y="6339702"/>
              <a:ext cx="1047769" cy="171450"/>
            </a:xfrm>
            <a:custGeom>
              <a:avLst/>
              <a:gdLst>
                <a:gd name="connsiteX0" fmla="*/ 0 w 1060704"/>
                <a:gd name="connsiteY0" fmla="*/ 914400 h 914400"/>
                <a:gd name="connsiteX1" fmla="*/ 1060704 w 1060704"/>
                <a:gd name="connsiteY1" fmla="*/ 0 h 914400"/>
                <a:gd name="connsiteX2" fmla="*/ 1060704 w 1060704"/>
                <a:gd name="connsiteY2" fmla="*/ 914400 h 914400"/>
                <a:gd name="connsiteX3" fmla="*/ 0 w 1060704"/>
                <a:gd name="connsiteY3" fmla="*/ 914400 h 914400"/>
                <a:gd name="connsiteX0" fmla="*/ 0 w 1060704"/>
                <a:gd name="connsiteY0" fmla="*/ 114300 h 114300"/>
                <a:gd name="connsiteX1" fmla="*/ 1054354 w 1060704"/>
                <a:gd name="connsiteY1" fmla="*/ 0 h 114300"/>
                <a:gd name="connsiteX2" fmla="*/ 1060704 w 1060704"/>
                <a:gd name="connsiteY2" fmla="*/ 114300 h 114300"/>
                <a:gd name="connsiteX3" fmla="*/ 0 w 1060704"/>
                <a:gd name="connsiteY3" fmla="*/ 114300 h 114300"/>
                <a:gd name="connsiteX0" fmla="*/ 0 w 1057529"/>
                <a:gd name="connsiteY0" fmla="*/ 0 h 152400"/>
                <a:gd name="connsiteX1" fmla="*/ 1051179 w 1057529"/>
                <a:gd name="connsiteY1" fmla="*/ 38100 h 152400"/>
                <a:gd name="connsiteX2" fmla="*/ 1057529 w 1057529"/>
                <a:gd name="connsiteY2" fmla="*/ 152400 h 152400"/>
                <a:gd name="connsiteX3" fmla="*/ 0 w 1057529"/>
                <a:gd name="connsiteY3" fmla="*/ 0 h 152400"/>
                <a:gd name="connsiteX0" fmla="*/ 0 w 1057529"/>
                <a:gd name="connsiteY0" fmla="*/ 6350 h 158750"/>
                <a:gd name="connsiteX1" fmla="*/ 1048004 w 1057529"/>
                <a:gd name="connsiteY1" fmla="*/ 0 h 158750"/>
                <a:gd name="connsiteX2" fmla="*/ 1057529 w 1057529"/>
                <a:gd name="connsiteY2" fmla="*/ 158750 h 158750"/>
                <a:gd name="connsiteX3" fmla="*/ 0 w 1057529"/>
                <a:gd name="connsiteY3" fmla="*/ 6350 h 158750"/>
                <a:gd name="connsiteX0" fmla="*/ 0 w 1064027"/>
                <a:gd name="connsiteY0" fmla="*/ 19050 h 171450"/>
                <a:gd name="connsiteX1" fmla="*/ 1064027 w 1064027"/>
                <a:gd name="connsiteY1" fmla="*/ 0 h 171450"/>
                <a:gd name="connsiteX2" fmla="*/ 1057529 w 1064027"/>
                <a:gd name="connsiteY2" fmla="*/ 171450 h 171450"/>
                <a:gd name="connsiteX3" fmla="*/ 0 w 1064027"/>
                <a:gd name="connsiteY3" fmla="*/ 1905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64027" h="171450">
                  <a:moveTo>
                    <a:pt x="0" y="19050"/>
                  </a:moveTo>
                  <a:lnTo>
                    <a:pt x="1064027" y="0"/>
                  </a:lnTo>
                  <a:lnTo>
                    <a:pt x="1057529" y="1714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FAFBF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Hans" altLang="en-US"/>
            </a:p>
          </p:txBody>
        </p:sp>
      </p:grpSp>
      <p:pic>
        <p:nvPicPr>
          <p:cNvPr id="45" name="图片 44"/>
          <p:cNvPicPr>
            <a:picLocks noChangeAspect="1"/>
          </p:cNvPicPr>
          <p:nvPr/>
        </p:nvPicPr>
        <p:blipFill>
          <a:blip r:embed="rId4">
            <a:duotone>
              <a:prstClr val="black"/>
              <a:srgbClr val="FF0000">
                <a:tint val="45000"/>
                <a:satMod val="400000"/>
              </a:srgbClr>
            </a:duotone>
          </a:blip>
          <a:stretch>
            <a:fillRect/>
          </a:stretch>
        </p:blipFill>
        <p:spPr>
          <a:xfrm>
            <a:off x="8456568" y="4600148"/>
            <a:ext cx="1154752" cy="1916121"/>
          </a:xfrm>
          <a:prstGeom prst="rect">
            <a:avLst/>
          </a:prstGeom>
        </p:spPr>
      </p:pic>
      <p:cxnSp>
        <p:nvCxnSpPr>
          <p:cNvPr id="32" name="直接连接符 31"/>
          <p:cNvCxnSpPr/>
          <p:nvPr/>
        </p:nvCxnSpPr>
        <p:spPr>
          <a:xfrm flipH="1">
            <a:off x="9093949" y="2482867"/>
            <a:ext cx="2732593" cy="2245977"/>
          </a:xfrm>
          <a:prstGeom prst="line">
            <a:avLst/>
          </a:prstGeom>
          <a:ln>
            <a:solidFill>
              <a:srgbClr val="D366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06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 13"/>
          <p:cNvGrpSpPr/>
          <p:nvPr/>
        </p:nvGrpSpPr>
        <p:grpSpPr>
          <a:xfrm>
            <a:off x="236350" y="1674173"/>
            <a:ext cx="3432552" cy="3432552"/>
            <a:chOff x="319468" y="1474153"/>
            <a:chExt cx="3432552" cy="3432552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22519">
              <a:off x="319468" y="1474153"/>
              <a:ext cx="3432552" cy="3432552"/>
            </a:xfrm>
            <a:prstGeom prst="rect">
              <a:avLst/>
            </a:prstGeom>
          </p:spPr>
        </p:pic>
        <p:sp>
          <p:nvSpPr>
            <p:cNvPr id="3" name="文本框 2"/>
            <p:cNvSpPr txBox="1"/>
            <p:nvPr/>
          </p:nvSpPr>
          <p:spPr>
            <a:xfrm>
              <a:off x="866193" y="2976111"/>
              <a:ext cx="2339102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Hans" altLang="en-US" sz="2400" dirty="0" smtClean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稀缺心态是一切</a:t>
              </a:r>
              <a:endParaRPr lang="en-US" altLang="zh-Han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endParaRPr>
            </a:p>
            <a:p>
              <a:pPr algn="ctr"/>
              <a:r>
                <a:rPr lang="zh-Hans" altLang="en-US" sz="2400" dirty="0" smtClean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稀缺的根源</a:t>
              </a:r>
              <a:endParaRPr lang="zh-Hans" altLang="en-US" sz="24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659099" y="2622503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Hans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第一部分</a:t>
              </a:r>
              <a:endParaRPr lang="zh-Hans" altLang="en-US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 14"/>
          <p:cNvGrpSpPr/>
          <p:nvPr/>
        </p:nvGrpSpPr>
        <p:grpSpPr>
          <a:xfrm>
            <a:off x="4379724" y="1659890"/>
            <a:ext cx="3432552" cy="3432552"/>
            <a:chOff x="4462842" y="1316990"/>
            <a:chExt cx="3432552" cy="3432552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22519">
              <a:off x="4462842" y="1316990"/>
              <a:ext cx="3432552" cy="3432552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4847212" y="2838532"/>
              <a:ext cx="264687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Hans" altLang="en-US" sz="2400" dirty="0" smtClean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贫穷与忙碌是如何</a:t>
              </a:r>
              <a:endParaRPr lang="en-US" altLang="zh-Han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endParaRPr>
            </a:p>
            <a:p>
              <a:pPr algn="ctr"/>
              <a:r>
                <a:rPr lang="zh-Hans" altLang="en-US" sz="2400" dirty="0" smtClean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让“带宽”变窄的</a:t>
              </a:r>
              <a:endParaRPr lang="zh-Hans" altLang="en-US" sz="24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794006" y="2484924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Hans"/>
              </a:defPPr>
              <a:lvl1pPr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Hans" altLang="en-US" dirty="0"/>
                <a:t>第二部分</a:t>
              </a:r>
            </a:p>
          </p:txBody>
        </p:sp>
      </p:grpSp>
      <p:grpSp>
        <p:nvGrpSpPr>
          <p:cNvPr id="16" name="组 15"/>
          <p:cNvGrpSpPr/>
          <p:nvPr/>
        </p:nvGrpSpPr>
        <p:grpSpPr>
          <a:xfrm>
            <a:off x="8523097" y="1659888"/>
            <a:ext cx="3432552" cy="3432552"/>
            <a:chOff x="8606215" y="1316988"/>
            <a:chExt cx="3432552" cy="3432552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22519">
              <a:off x="8606215" y="1316988"/>
              <a:ext cx="3432552" cy="3432552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9460716" y="2833237"/>
              <a:ext cx="172354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Hans" altLang="en-US" sz="2400" dirty="0" smtClean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如何从稀缺</a:t>
              </a:r>
              <a:endParaRPr lang="en-US" altLang="zh-Han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endParaRPr>
            </a:p>
            <a:p>
              <a:pPr algn="ctr"/>
              <a:r>
                <a:rPr lang="zh-Hans" altLang="en-US" sz="2400" dirty="0" smtClean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走向富足</a:t>
              </a:r>
              <a:endParaRPr lang="zh-Hans" altLang="en-US" sz="24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9945846" y="2479629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Hans"/>
              </a:defPPr>
              <a:lvl1pPr>
                <a:defRPr sz="14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Hans" altLang="en-US" dirty="0"/>
                <a:t>第三部分</a:t>
              </a: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911827" y="5541999"/>
            <a:ext cx="1854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4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What</a:t>
            </a:r>
            <a:endParaRPr kumimoji="1" lang="zh-Hans" altLang="en-US" sz="4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393158" y="5425398"/>
            <a:ext cx="15985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4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Why</a:t>
            </a:r>
            <a:endParaRPr kumimoji="1" lang="zh-Hans" altLang="en-US" sz="4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9542838" y="5344158"/>
            <a:ext cx="16177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4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How</a:t>
            </a:r>
            <a:endParaRPr kumimoji="1" lang="zh-Hans" altLang="en-US" sz="4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226491" y="-100172"/>
            <a:ext cx="386746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4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kumimoji="1" lang="en-US" altLang="zh-Hans" sz="4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kumimoji="1" lang="zh-Hans" altLang="en-US" sz="4400" b="1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5624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900" decel="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3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9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4379725" y="445455"/>
            <a:ext cx="3432552" cy="3432552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4926450" y="2161731"/>
            <a:ext cx="23391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Hans" altLang="en-U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稀缺心态是一切</a:t>
            </a:r>
            <a:endParaRPr lang="en-US" altLang="zh-Hans" sz="2400" dirty="0" smtClean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pPr algn="ctr"/>
            <a:r>
              <a:rPr lang="zh-Hans" altLang="en-U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稀缺的根源</a:t>
            </a:r>
            <a:endParaRPr lang="zh-Hans" altLang="en-US" sz="24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719356" y="180812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第一部分</a:t>
            </a:r>
            <a:endParaRPr lang="zh-Hans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994367" y="3888777"/>
            <a:ext cx="42032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8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SCARCITY</a:t>
            </a:r>
            <a:endParaRPr lang="zh-Hans" altLang="en-US" sz="80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518706" y="5212216"/>
            <a:ext cx="33041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s" sz="2400" dirty="0" smtClean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WHY HAVING TOO </a:t>
            </a:r>
          </a:p>
          <a:p>
            <a:pPr algn="ctr"/>
            <a:r>
              <a:rPr lang="en-US" altLang="zh-Hans" sz="2400" dirty="0" smtClean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LITTLE MEANS</a:t>
            </a:r>
          </a:p>
          <a:p>
            <a:pPr algn="ctr"/>
            <a:r>
              <a:rPr lang="en-US" altLang="zh-Hans" sz="2400" dirty="0" smtClean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SO MUCH</a:t>
            </a:r>
            <a:endParaRPr lang="zh-Hans" altLang="en-US" sz="2400" dirty="0">
              <a:solidFill>
                <a:schemeClr val="bg1">
                  <a:lumMod val="65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3464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3743" y="257034"/>
            <a:ext cx="1389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SCARCITY</a:t>
            </a:r>
            <a:endParaRPr lang="zh-Hans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2467" y="762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稀缺实验室</a:t>
            </a:r>
            <a:endParaRPr lang="zh-Hans" altLang="en-U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62467" y="143933"/>
            <a:ext cx="0" cy="228494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1938001" y="821267"/>
            <a:ext cx="0" cy="14837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779072" y="1107575"/>
            <a:ext cx="104890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Hans" altLang="en-US" sz="20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试想，某一天上班时，你的日程安排中只有零零散散的几个会议，需要去做的几件事情也完全在你的掌握之中。于是，你利用空闲的时间慢悠悠地吃了顿午餐，从容地开了个会，还给同事打了个电话聊了聊最近的新闻。现在请你再想象一下，另一天上班时，你的日程表里排满了一大堆会议。唯一一点自由时间，你还必须投入到过了截止日期还未完成的项目之中。</a:t>
            </a:r>
            <a:endParaRPr lang="en-US" altLang="zh-Hans" sz="2000" dirty="0" smtClean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  <a:p>
            <a:pPr algn="just"/>
            <a:endParaRPr lang="zh-Hans" altLang="en-US" sz="20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196243" y="3609975"/>
            <a:ext cx="782778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lnSpc>
                <a:spcPct val="150000"/>
              </a:lnSpc>
              <a:buFont typeface="Wingdings" charset="2"/>
              <a:buChar char="n"/>
            </a:pPr>
            <a:r>
              <a:rPr lang="zh-Hans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稀缺无处不在，但对稀缺的感觉并非如此。</a:t>
            </a:r>
            <a:endParaRPr lang="en-US" altLang="zh-Hans" sz="28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Wingdings" charset="2"/>
              <a:buChar char="n"/>
            </a:pPr>
            <a:r>
              <a:rPr lang="zh-Hans" altLang="en-US" sz="28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对稀缺的感觉，与稀缺的实质存在是不同的。</a:t>
            </a:r>
            <a:endParaRPr lang="zh-Hans" altLang="en-US" sz="28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601295" y="3032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 smtClean="0">
                <a:latin typeface="华康俪金黑W8" charset="0"/>
                <a:ea typeface="华康俪金黑W8" charset="0"/>
                <a:cs typeface="华康俪金黑W8" charset="0"/>
              </a:rPr>
              <a:t>／稀缺心态</a:t>
            </a:r>
            <a:r>
              <a:rPr kumimoji="1" lang="zh-Hans" altLang="en-US" b="1" dirty="0" smtClean="0">
                <a:latin typeface="华康俪金黑W8" charset="0"/>
                <a:ea typeface="华康俪金黑W8" charset="0"/>
                <a:cs typeface="华康俪金黑W8" charset="0"/>
              </a:rPr>
              <a:t>／</a:t>
            </a:r>
            <a:endParaRPr kumimoji="1" lang="zh-Hans" altLang="en-US" b="1" dirty="0">
              <a:latin typeface="华康俪金黑W8" charset="0"/>
              <a:ea typeface="华康俪金黑W8" charset="0"/>
              <a:cs typeface="华康俪金黑W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251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5589886" y="2695749"/>
            <a:ext cx="1012224" cy="101222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56930" y="3849633"/>
            <a:ext cx="4970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专注的“得”与管窥的“失”</a:t>
            </a:r>
            <a:endParaRPr lang="zh-Hans" altLang="en-US" sz="2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994366" y="80963"/>
            <a:ext cx="4203267" cy="2369879"/>
            <a:chOff x="3994367" y="3888777"/>
            <a:chExt cx="4203267" cy="2369879"/>
          </a:xfrm>
        </p:grpSpPr>
        <p:sp>
          <p:nvSpPr>
            <p:cNvPr id="6" name="文本框 5"/>
            <p:cNvSpPr txBox="1"/>
            <p:nvPr/>
          </p:nvSpPr>
          <p:spPr>
            <a:xfrm>
              <a:off x="3994367" y="3888777"/>
              <a:ext cx="420326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" sz="8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" panose="020B0806030902050204" pitchFamily="34" charset="0"/>
                </a:rPr>
                <a:t>SCARCITY</a:t>
              </a:r>
              <a:endParaRPr lang="zh-Hans" alt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490177" y="5058327"/>
              <a:ext cx="330411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WHY HAVING TOO 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LITTLE MEANS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SO MUCH</a:t>
              </a:r>
              <a:endParaRPr lang="zh-Hans" altLang="en-US" sz="2400" dirty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840160" y="3228279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one</a:t>
            </a:r>
            <a:endParaRPr lang="zh-Hans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28937" y="2613060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4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1</a:t>
            </a:r>
            <a:endParaRPr lang="zh-Hans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994366" y="4560239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8071066" y="4560239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191434" y="4505870"/>
            <a:ext cx="368256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 当稀缺俘获大脑时，人们的注意力会集中在紧急的事情上，并将其他事物排除在外。这种专注会让人们从稀缺当中获益，让人们获得“专注红利”。由于“目标抑制”的作用，人们在专注于某项重要事物的同时，就不容易想到其他重要事物。因此，专注也会导致管窥，让人们的视野变窄，从而付出沉重代价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020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3743" y="257034"/>
            <a:ext cx="1389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SCARCITY</a:t>
            </a:r>
            <a:endParaRPr lang="zh-Hans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62467" y="762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稀缺实验室</a:t>
            </a:r>
            <a:endParaRPr lang="zh-Hans" altLang="en-U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262467" y="143933"/>
            <a:ext cx="0" cy="24638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/>
        </p:nvCxnSpPr>
        <p:spPr>
          <a:xfrm>
            <a:off x="11938001" y="821267"/>
            <a:ext cx="0" cy="191752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779072" y="1107575"/>
            <a:ext cx="1048900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Hans" altLang="en-US" sz="20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  设想你正在准备几天后就要在会议上做报告了。会议之前的这几天，你埋头苦干，但是很多想法却总是摇摆不定。事实上，报告的大方向你可能已经确定好了，但如何让将诸多思想组织起来却令你十分苦恼。眼看开会的日子一天天逼近，你再也没有磨蹭的时间了。你会拒绝一切让你分心的事情，例如同事邮件、社交网络、烦心事等，你满心想着也是尚未完成的报告，专注带来的是让你在紧迫的截止时间和高度的压力下完成报告。</a:t>
            </a:r>
            <a:endParaRPr lang="zh-Hans" altLang="en-US" sz="20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23137" y="3433760"/>
            <a:ext cx="10219464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Hans"/>
            </a:defPPr>
            <a:lvl1pPr marL="285750" indent="-285750">
              <a:lnSpc>
                <a:spcPct val="150000"/>
              </a:lnSpc>
              <a:buFont typeface="Wingdings" charset="2"/>
              <a:buChar char="n"/>
              <a:defRPr sz="2800" b="1">
                <a:solidFill>
                  <a:srgbClr val="C00000"/>
                </a:solidFill>
                <a:latin typeface="+mn-ea"/>
              </a:defRPr>
            </a:lvl1pPr>
          </a:lstStyle>
          <a:p>
            <a:r>
              <a:rPr lang="zh-Hans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稀缺，会迫使人做出选择。所有抽象的事物都变得具体起来。</a:t>
            </a:r>
            <a:endParaRPr lang="en-US" altLang="zh-Han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Han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Hans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当稀缺俘获大脑时，人们的注意力会集中在如何以最有成效的方式去利用自身资源上。</a:t>
            </a:r>
            <a:endParaRPr lang="en-US" altLang="zh-Han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Han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Hans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一旦时间不够用的现实变得无法逃避，我们就会开始集中精力。</a:t>
            </a:r>
            <a:endParaRPr lang="en-US" altLang="zh-Han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sp>
        <p:nvSpPr>
          <p:cNvPr id="37" name="文本框 36"/>
          <p:cNvSpPr txBox="1"/>
          <p:nvPr/>
        </p:nvSpPr>
        <p:spPr>
          <a:xfrm>
            <a:off x="1601295" y="3032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 smtClean="0">
                <a:latin typeface="华康俪金黑W8" charset="0"/>
                <a:ea typeface="华康俪金黑W8" charset="0"/>
                <a:cs typeface="华康俪金黑W8" charset="0"/>
              </a:rPr>
              <a:t>／</a:t>
            </a:r>
            <a:r>
              <a:rPr kumimoji="1" lang="zh-Hans" altLang="en-US" b="1" dirty="0" smtClean="0">
                <a:latin typeface="华康俪金黑W8" charset="0"/>
                <a:ea typeface="华康俪金黑W8" charset="0"/>
                <a:cs typeface="华康俪金黑W8" charset="0"/>
              </a:rPr>
              <a:t>专注红利／</a:t>
            </a:r>
            <a:endParaRPr kumimoji="1" lang="zh-Hans" altLang="en-US" b="1" dirty="0">
              <a:latin typeface="华康俪金黑W8" charset="0"/>
              <a:ea typeface="华康俪金黑W8" charset="0"/>
              <a:cs typeface="华康俪金黑W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44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图片 3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8" b="2638"/>
          <a:stretch/>
        </p:blipFill>
        <p:spPr>
          <a:xfrm>
            <a:off x="2601740" y="-549476"/>
            <a:ext cx="6691313" cy="5021463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7980" y="4352226"/>
            <a:ext cx="1063604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Hans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Hans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位专家级任务花费了数年实际那潜心积累了精湛的厨艺，</a:t>
            </a:r>
            <a:r>
              <a:rPr lang="zh-Hans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而其最引以为傲的作品，却是在最紧迫的时间和高度的压力下创造出来的。</a:t>
            </a:r>
            <a:endParaRPr lang="en-US" altLang="zh-Hans" sz="20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Han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Hans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诸如此类的创意大爆发，是建立在成年累月的经验和辛苦的基础上的。</a:t>
            </a:r>
            <a:r>
              <a:rPr lang="zh-Hans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紧迫的时间要求会令人头脑集中，迫使我们将之前的努力浓缩成即时产生的成果。</a:t>
            </a:r>
            <a:endParaRPr lang="zh-Hans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pic>
        <p:nvPicPr>
          <p:cNvPr id="43" name="图片 4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7995" y="535643"/>
            <a:ext cx="5060757" cy="2797219"/>
          </a:xfrm>
          <a:prstGeom prst="rect">
            <a:avLst/>
          </a:prstGeom>
        </p:spPr>
      </p:pic>
      <p:pic>
        <p:nvPicPr>
          <p:cNvPr id="37" name="图片 36"/>
          <p:cNvPicPr>
            <a:picLocks noChangeAspect="1"/>
          </p:cNvPicPr>
          <p:nvPr/>
        </p:nvPicPr>
        <p:blipFill rotWithShape="1">
          <a:blip r:embed="rId4"/>
          <a:srcRect t="10104" b="12445"/>
          <a:stretch/>
        </p:blipFill>
        <p:spPr>
          <a:xfrm>
            <a:off x="3417995" y="535643"/>
            <a:ext cx="5069335" cy="2944698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 flipH="1" flipV="1">
            <a:off x="2312582" y="999936"/>
            <a:ext cx="3259543" cy="40817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19282" y="542298"/>
            <a:ext cx="20826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600" dirty="0" smtClean="0"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《</a:t>
            </a:r>
            <a:r>
              <a:rPr lang="zh-Hans" altLang="en-US" sz="1600" dirty="0" smtClean="0"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食神</a:t>
            </a:r>
            <a:r>
              <a:rPr lang="en-US" altLang="zh-Hans" sz="1600" dirty="0" smtClean="0"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》</a:t>
            </a:r>
            <a:r>
              <a:rPr lang="zh-Hans" altLang="en-US" sz="1400" dirty="0" smtClean="0"/>
              <a:t>中黯然销魂饭</a:t>
            </a:r>
            <a:endParaRPr lang="zh-Han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418785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3743" y="257034"/>
            <a:ext cx="1389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SCARCITY</a:t>
            </a:r>
            <a:endParaRPr lang="zh-Hans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62467" y="762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稀缺实验室</a:t>
            </a:r>
            <a:endParaRPr lang="zh-Hans" altLang="en-U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62467" y="143933"/>
            <a:ext cx="0" cy="228494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11938001" y="821267"/>
            <a:ext cx="0" cy="148378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779072" y="1107575"/>
            <a:ext cx="104890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Hans" altLang="en-US" sz="20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  在一项大规模的营销实验中，实验人员为一批客户邮寄了一张写有截止日期的礼券，而为另一批客户邮寄了不会过期的礼券。虽然不会过期的礼券一直都有效，但其使用率却很低。可见，如果没有时间稀缺的影响，礼券就不会吸引人们的注意力。</a:t>
            </a:r>
            <a:endParaRPr lang="zh-Hans" altLang="en-US" sz="20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39370" y="4158205"/>
            <a:ext cx="693651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lphaLcParenR"/>
            </a:pPr>
            <a:endParaRPr lang="en-US" altLang="zh-Han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+mj-lt"/>
              <a:buAutoNum type="alphaLcParenR"/>
            </a:pP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文章截止日期临近时，我们就不会在午餐时磨磨蹭蹭；</a:t>
            </a:r>
            <a:endParaRPr lang="en-US" altLang="zh-Hans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+mj-lt"/>
              <a:buAutoNum type="alphaLcParenR"/>
            </a:pP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会议的结束时间临近时，我们就不会再纠结于偏离主题的讨论；</a:t>
            </a:r>
            <a:endParaRPr lang="en-US" altLang="zh-Hans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+mj-lt"/>
              <a:buAutoNum type="alphaLcParenR"/>
            </a:pP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毕业之日快要到来时，我们就会抓紧享受大学生活的美好。</a:t>
            </a:r>
            <a:endParaRPr lang="en-US" altLang="zh-Hans" dirty="0" smtClean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+mj-lt"/>
              <a:buAutoNum type="alphaLcParenR"/>
            </a:pPr>
            <a:endParaRPr lang="zh-Hans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47763" y="3205995"/>
            <a:ext cx="9853612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n"/>
            </a:pPr>
            <a:r>
              <a:rPr lang="zh-Hans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稀缺，会迫使人做出选择。所有抽象的事物都变得具体起来。</a:t>
            </a:r>
          </a:p>
          <a:p>
            <a:pPr marL="342900" indent="-342900">
              <a:lnSpc>
                <a:spcPct val="150000"/>
              </a:lnSpc>
              <a:buFont typeface="Wingdings" charset="2"/>
              <a:buChar char="n"/>
            </a:pPr>
            <a:r>
              <a:rPr lang="zh-Hans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截止日期会被我们强化和放大。各种干扰的因素也会变得没有那么富有吸引力。</a:t>
            </a:r>
            <a:endParaRPr lang="en-US" altLang="zh-Han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601295" y="3032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 smtClean="0">
                <a:latin typeface="华康俪金黑W8" charset="0"/>
                <a:ea typeface="华康俪金黑W8" charset="0"/>
                <a:cs typeface="华康俪金黑W8" charset="0"/>
              </a:rPr>
              <a:t>／</a:t>
            </a:r>
            <a:r>
              <a:rPr kumimoji="1" lang="zh-Hans" altLang="en-US" b="1" dirty="0" smtClean="0">
                <a:latin typeface="华康俪金黑W8" charset="0"/>
                <a:ea typeface="华康俪金黑W8" charset="0"/>
                <a:cs typeface="华康俪金黑W8" charset="0"/>
              </a:rPr>
              <a:t>专注红利／</a:t>
            </a:r>
            <a:endParaRPr kumimoji="1" lang="zh-Hans" altLang="en-US" b="1" dirty="0">
              <a:latin typeface="华康俪金黑W8" charset="0"/>
              <a:ea typeface="华康俪金黑W8" charset="0"/>
              <a:cs typeface="华康俪金黑W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1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文本框 16"/>
          <p:cNvSpPr txBox="1"/>
          <p:nvPr/>
        </p:nvSpPr>
        <p:spPr>
          <a:xfrm>
            <a:off x="333743" y="257034"/>
            <a:ext cx="1389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SCARCITY</a:t>
            </a:r>
            <a:endParaRPr lang="zh-Hans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262467" y="143933"/>
            <a:ext cx="0" cy="27770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11938001" y="821267"/>
            <a:ext cx="0" cy="22253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753672" y="952439"/>
            <a:ext cx="1048900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Hans" altLang="en-US" sz="20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  尽量多地列出白色的东西。请试试看。我们先给出几个简单的例子来帮你开动脑筋。请花点时间想一想，除此之外，还有哪些白色的东西：</a:t>
            </a:r>
            <a:endParaRPr lang="en-US" altLang="zh-Hans" sz="2000" dirty="0" smtClean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  <a:p>
            <a:pPr algn="just"/>
            <a:endParaRPr lang="en-US" altLang="zh-Hans" sz="2000" dirty="0" smtClean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  <a:p>
            <a:pPr algn="just"/>
            <a:r>
              <a:rPr lang="zh-Hans" altLang="en-US" sz="2000" i="1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雪、牛奶</a:t>
            </a:r>
            <a:r>
              <a:rPr lang="en-US" altLang="zh-Hans" sz="2000" i="1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……</a:t>
            </a:r>
          </a:p>
          <a:p>
            <a:pPr algn="just"/>
            <a:endParaRPr lang="en-US" altLang="zh-Hans" sz="20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  <a:p>
            <a:pPr algn="just"/>
            <a:r>
              <a:rPr lang="zh-Hans" altLang="en-US" sz="2000" dirty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你还</a:t>
            </a:r>
            <a:r>
              <a:rPr lang="zh-Hans" altLang="en-US" sz="20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能想出多少种白色的东西？</a:t>
            </a:r>
            <a:endParaRPr lang="zh-Hans" altLang="en-US" sz="20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62467" y="762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稀缺实验室</a:t>
            </a:r>
            <a:endParaRPr lang="zh-Hans" altLang="en-U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753672" y="3413957"/>
            <a:ext cx="7981672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32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这个小任务是否比你最初设想的要难一些？</a:t>
            </a:r>
            <a:endParaRPr lang="en-US" altLang="zh-Hans" sz="32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Han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601295" y="30320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 smtClean="0">
                <a:latin typeface="华康俪金黑W8" charset="0"/>
                <a:ea typeface="华康俪金黑W8" charset="0"/>
                <a:cs typeface="华康俪金黑W8" charset="0"/>
              </a:rPr>
              <a:t>／管窥之失</a:t>
            </a:r>
            <a:r>
              <a:rPr kumimoji="1" lang="zh-Hans" altLang="en-US" b="1" dirty="0" smtClean="0">
                <a:latin typeface="华康俪金黑W8" charset="0"/>
                <a:ea typeface="华康俪金黑W8" charset="0"/>
                <a:cs typeface="华康俪金黑W8" charset="0"/>
              </a:rPr>
              <a:t>／</a:t>
            </a:r>
            <a:endParaRPr kumimoji="1" lang="zh-Hans" altLang="en-US" b="1" dirty="0">
              <a:latin typeface="华康俪金黑W8" charset="0"/>
              <a:ea typeface="华康俪金黑W8" charset="0"/>
              <a:cs typeface="华康俪金黑W8" charset="0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sp>
        <p:nvSpPr>
          <p:cNvPr id="22" name="矩形 21"/>
          <p:cNvSpPr/>
          <p:nvPr/>
        </p:nvSpPr>
        <p:spPr>
          <a:xfrm>
            <a:off x="753672" y="4310488"/>
            <a:ext cx="1104780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Han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一旦你脑海中建立起了“白色”与“牛奶”的链接，每次你想到“白色的东西”时，这条被激活的</a:t>
            </a: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链接就</a:t>
            </a:r>
            <a:r>
              <a:rPr lang="zh-Han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会将你直接带回到“牛奶”上，然后产生更为深化的激活</a:t>
            </a: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endParaRPr lang="en-US" altLang="zh-Han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Han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所有其他白色的东西就都会受到“抑制”，让我们更不容易想到。</a:t>
            </a:r>
            <a:endParaRPr lang="en-US" altLang="zh-Han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Han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Han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心理学家将这种现象称为“</a:t>
            </a:r>
            <a:r>
              <a:rPr lang="zh-Hans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目标抑制</a:t>
            </a:r>
            <a:r>
              <a:rPr lang="zh-Han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”。</a:t>
            </a:r>
          </a:p>
        </p:txBody>
      </p:sp>
    </p:spTree>
    <p:extLst>
      <p:ext uri="{BB962C8B-B14F-4D97-AF65-F5344CB8AC3E}">
        <p14:creationId xmlns:p14="http://schemas.microsoft.com/office/powerpoint/2010/main" val="2893195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build="p"/>
      <p:bldP spid="24" grpId="1" build="allAtOnce"/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3876" y="2336991"/>
            <a:ext cx="1150186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charset="2"/>
              <a:buChar char="n"/>
            </a:pPr>
            <a:r>
              <a:rPr lang="zh-Hans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目标抑制是管窥现象背后动作的机制。</a:t>
            </a:r>
            <a:endParaRPr lang="en-US" altLang="zh-Hans" sz="20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charset="2"/>
              <a:buChar char="n"/>
            </a:pPr>
            <a:endParaRPr lang="en-US" altLang="zh-Han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charset="2"/>
              <a:buChar char="n"/>
            </a:pPr>
            <a:r>
              <a:rPr lang="zh-Hans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目标抑制机制限制了所有会导致拖延的分心事物，但同时也限制了我们本该投以关注的其他事物。</a:t>
            </a:r>
            <a:endParaRPr lang="zh-Hans" altLang="en-US" sz="20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91945" y="3545535"/>
            <a:ext cx="711925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lphaLcPeriod"/>
            </a:pP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缺钱</a:t>
            </a:r>
            <a:r>
              <a:rPr lang="en-US" altLang="zh-Han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只想着省钱，没有理财意识，没有想过投资自己</a:t>
            </a:r>
            <a:r>
              <a:rPr lang="en-US" altLang="zh-Han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eriod"/>
            </a:pP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缺时间</a:t>
            </a:r>
            <a:r>
              <a:rPr lang="en-US" altLang="zh-Han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工作忙碌，无暇顾及家人，不注意身体，学习减少</a:t>
            </a:r>
            <a:r>
              <a:rPr lang="en-US" altLang="zh-Han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eriod"/>
            </a:pP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缺食物</a:t>
            </a:r>
            <a:r>
              <a:rPr lang="en-US" altLang="zh-Han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有气无力，缺乏</a:t>
            </a:r>
            <a:r>
              <a:rPr lang="zh-Hans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韧</a:t>
            </a:r>
            <a:r>
              <a:rPr lang="zh-Hans" altLang="en-U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</a:t>
            </a:r>
            <a:r>
              <a:rPr lang="en-US" altLang="zh-Hans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……</a:t>
            </a:r>
          </a:p>
          <a:p>
            <a:pPr marL="342900" indent="-342900">
              <a:lnSpc>
                <a:spcPct val="150000"/>
              </a:lnSpc>
              <a:buFont typeface="+mj-lt"/>
              <a:buAutoNum type="alphaLcPeriod"/>
            </a:pPr>
            <a:endParaRPr lang="zh-Hans" altLang="en-US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77620" y="443548"/>
            <a:ext cx="11314380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2800" b="1" dirty="0" smtClean="0"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管窥的一个表现就是，</a:t>
            </a:r>
          </a:p>
          <a:p>
            <a:r>
              <a:rPr lang="zh-Hans" altLang="en-US" sz="2800" b="1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稀缺创造出了一个强大的</a:t>
            </a:r>
            <a:r>
              <a:rPr lang="zh-Hans" altLang="en-US" sz="2800" b="1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目标</a:t>
            </a:r>
            <a:endParaRPr lang="en-US" altLang="zh-Hans" sz="2800" b="1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r>
              <a:rPr lang="zh-Hans" altLang="en-US" sz="2800" b="1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应对</a:t>
            </a:r>
            <a:r>
              <a:rPr lang="zh-Hans" altLang="en-US" sz="2800" b="1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紧迫的需要，而这一目标会抑制其他目标和想法。</a:t>
            </a:r>
          </a:p>
          <a:p>
            <a:endParaRPr lang="zh-Hans" altLang="en-US" sz="2800" b="1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pPr marL="285750" indent="-285750">
              <a:buFont typeface="Wingdings" charset="2"/>
              <a:buChar char="n"/>
            </a:pPr>
            <a:endParaRPr lang="en-US" altLang="zh-Hans" sz="2800" b="1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endParaRPr lang="en-US" altLang="zh-Hans" dirty="0"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8" name="泪珠形 7"/>
          <p:cNvSpPr/>
          <p:nvPr/>
        </p:nvSpPr>
        <p:spPr>
          <a:xfrm rot="7991819">
            <a:off x="100014" y="5349335"/>
            <a:ext cx="1042987" cy="1042987"/>
          </a:xfrm>
          <a:prstGeom prst="teardrop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4409" y="5362996"/>
            <a:ext cx="6351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60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kumimoji="1" lang="zh-Hans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76410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 9"/>
          <p:cNvGrpSpPr/>
          <p:nvPr/>
        </p:nvGrpSpPr>
        <p:grpSpPr>
          <a:xfrm>
            <a:off x="2430290" y="1836537"/>
            <a:ext cx="6691313" cy="5021463"/>
            <a:chOff x="3138487" y="2979537"/>
            <a:chExt cx="5233988" cy="3878463"/>
          </a:xfrm>
        </p:grpSpPr>
        <p:pic>
          <p:nvPicPr>
            <p:cNvPr id="9" name="图片 8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458" b="2638"/>
            <a:stretch/>
          </p:blipFill>
          <p:spPr>
            <a:xfrm>
              <a:off x="3138487" y="2979537"/>
              <a:ext cx="5233988" cy="3878463"/>
            </a:xfrm>
            <a:prstGeom prst="rect">
              <a:avLst/>
            </a:prstGeom>
          </p:spPr>
        </p:pic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10954" y="3798306"/>
              <a:ext cx="4132884" cy="2324748"/>
            </a:xfrm>
            <a:prstGeom prst="rect">
              <a:avLst/>
            </a:prstGeom>
          </p:spPr>
        </p:pic>
      </p:grpSp>
      <p:sp>
        <p:nvSpPr>
          <p:cNvPr id="2" name="文本框 1"/>
          <p:cNvSpPr txBox="1"/>
          <p:nvPr/>
        </p:nvSpPr>
        <p:spPr>
          <a:xfrm>
            <a:off x="877621" y="443548"/>
            <a:ext cx="7007046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2800" b="1" dirty="0" smtClean="0"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管窥的另一个表现就是，</a:t>
            </a:r>
          </a:p>
          <a:p>
            <a:r>
              <a:rPr lang="zh-Hans" altLang="en-US" sz="2800" b="1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我们会因此做出同时处理多项任务的决定。</a:t>
            </a:r>
            <a:endParaRPr lang="en-US" altLang="zh-Hans" sz="2800" b="1" dirty="0" smtClean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endParaRPr lang="en-US" altLang="zh-Hans" dirty="0"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02341" y="1753831"/>
            <a:ext cx="1038731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Han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管窥会令人们想要同时做几件事，因为这样节省时间，这是在“管子”视野之内获得的利益；而节省</a:t>
            </a:r>
            <a:r>
              <a:rPr lang="zh-Hans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时间的</a:t>
            </a:r>
            <a:r>
              <a:rPr lang="zh-Hans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同时可能会出现的问题，则处在“管子”视野之外。</a:t>
            </a:r>
            <a:endParaRPr lang="en-US" altLang="zh-Hans" sz="20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sp>
        <p:nvSpPr>
          <p:cNvPr id="12" name="泪珠形 11"/>
          <p:cNvSpPr/>
          <p:nvPr/>
        </p:nvSpPr>
        <p:spPr>
          <a:xfrm rot="7991819">
            <a:off x="100014" y="5349335"/>
            <a:ext cx="1042987" cy="1042987"/>
          </a:xfrm>
          <a:prstGeom prst="teardrop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4409" y="5362996"/>
            <a:ext cx="63511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kumimoji="1" lang="zh-Hans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77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7715" cy="6858000"/>
          </a:xfrm>
          <a:prstGeom prst="rect">
            <a:avLst/>
          </a:prstGeom>
        </p:spPr>
      </p:pic>
      <p:cxnSp>
        <p:nvCxnSpPr>
          <p:cNvPr id="4" name="直接连接符 3"/>
          <p:cNvCxnSpPr/>
          <p:nvPr/>
        </p:nvCxnSpPr>
        <p:spPr>
          <a:xfrm>
            <a:off x="4577715" y="5266267"/>
            <a:ext cx="659553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577715" y="2065867"/>
            <a:ext cx="4660250" cy="30008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zh-Hans" dirty="0" smtClean="0">
              <a:solidFill>
                <a:srgbClr val="C00000"/>
              </a:solidFill>
              <a:latin typeface="华康俪金黑W8" panose="020B0809000000000000" pitchFamily="49" charset="-122"/>
              <a:ea typeface="华康俪金黑W8" panose="020B0809000000000000" pitchFamily="49" charset="-122"/>
            </a:endParaRPr>
          </a:p>
          <a:p>
            <a:pPr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哈佛大学终身教授</a:t>
            </a:r>
            <a:endParaRPr lang="en-US" altLang="zh-Han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pPr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“麦克阿瑟天才奖”获得者</a:t>
            </a:r>
            <a:endParaRPr lang="en-US" altLang="zh-Han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pPr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行为经济学领域最耀眼的科学巨星</a:t>
            </a:r>
            <a:endParaRPr lang="en-US" altLang="zh-Han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pPr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研</a:t>
            </a:r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究 </a:t>
            </a:r>
            <a:r>
              <a:rPr lang="en-US" altLang="zh-Han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”</a:t>
            </a:r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</a:t>
            </a:r>
            <a:r>
              <a:rPr lang="en-US" altLang="zh-Han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” </a:t>
            </a:r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的</a:t>
            </a: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世界权威</a:t>
            </a:r>
            <a:endParaRPr lang="en-US" altLang="zh-Han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pPr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an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《</a:t>
            </a:r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外</a:t>
            </a: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交政策</a:t>
            </a:r>
            <a:r>
              <a:rPr lang="en-US" altLang="zh-Han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》</a:t>
            </a: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全球百大思想家</a:t>
            </a:r>
            <a:endParaRPr lang="en-US" altLang="zh-Han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pPr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Han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《</a:t>
            </a:r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连</a:t>
            </a: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线</a:t>
            </a:r>
            <a:r>
              <a:rPr lang="en-US" altLang="zh-Han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》</a:t>
            </a: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杂志</a:t>
            </a:r>
            <a:r>
              <a:rPr lang="en-US" altLang="zh-Han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50</a:t>
            </a:r>
            <a:r>
              <a:rPr lang="zh-Hans" altLang="en-US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位改变未来世界的人之一</a:t>
            </a:r>
          </a:p>
        </p:txBody>
      </p:sp>
      <p:sp>
        <p:nvSpPr>
          <p:cNvPr id="9" name="矩形 8"/>
          <p:cNvSpPr/>
          <p:nvPr/>
        </p:nvSpPr>
        <p:spPr>
          <a:xfrm>
            <a:off x="7114647" y="5266267"/>
            <a:ext cx="40815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Hans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塞德希尔</a:t>
            </a:r>
            <a:r>
              <a:rPr lang="en-US" altLang="zh-Han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Hans" altLang="en-US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穆来纳森</a:t>
            </a:r>
            <a:endParaRPr lang="en-US" altLang="zh-Han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801807" y="5804471"/>
            <a:ext cx="25234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Hans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Sendhil</a:t>
            </a:r>
            <a:r>
              <a:rPr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Hans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Mullainathan</a:t>
            </a:r>
            <a:endParaRPr lang="en-US" altLang="zh-Han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80600" y="105770"/>
            <a:ext cx="2177678" cy="2722097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7883927" y="105770"/>
            <a:ext cx="18357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Hans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埃尔德</a:t>
            </a:r>
            <a:r>
              <a:rPr lang="en-US" altLang="zh-Han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Hans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沙菲尔</a:t>
            </a:r>
            <a:endParaRPr lang="en-US" altLang="zh-Han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7875481" y="730360"/>
            <a:ext cx="20051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7810991" y="405649"/>
            <a:ext cx="116249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Han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Eldar</a:t>
            </a:r>
            <a:r>
              <a:rPr lang="en-US" altLang="zh-Han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Han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Shafir</a:t>
            </a:r>
            <a:endParaRPr lang="zh-Hans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810991" y="745274"/>
            <a:ext cx="19800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14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本书合著者，心理学家</a:t>
            </a:r>
          </a:p>
        </p:txBody>
      </p:sp>
    </p:spTree>
    <p:extLst>
      <p:ext uri="{BB962C8B-B14F-4D97-AF65-F5344CB8AC3E}">
        <p14:creationId xmlns:p14="http://schemas.microsoft.com/office/powerpoint/2010/main" val="2950426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5589886" y="2695749"/>
            <a:ext cx="1012224" cy="101222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56930" y="3849633"/>
            <a:ext cx="4970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带宽负担会降低人的智商</a:t>
            </a:r>
            <a:endParaRPr lang="zh-Hans" altLang="en-US" sz="2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994366" y="80963"/>
            <a:ext cx="4203267" cy="2369879"/>
            <a:chOff x="3994367" y="3888777"/>
            <a:chExt cx="4203267" cy="2369879"/>
          </a:xfrm>
        </p:grpSpPr>
        <p:sp>
          <p:nvSpPr>
            <p:cNvPr id="6" name="文本框 5"/>
            <p:cNvSpPr txBox="1"/>
            <p:nvPr/>
          </p:nvSpPr>
          <p:spPr>
            <a:xfrm>
              <a:off x="3994367" y="3888777"/>
              <a:ext cx="420326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" sz="8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" panose="020B0806030902050204" pitchFamily="34" charset="0"/>
                </a:rPr>
                <a:t>SCARCITY</a:t>
              </a:r>
              <a:endParaRPr lang="zh-Hans" alt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490177" y="5058327"/>
              <a:ext cx="330411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WHY HAVING TOO 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LITTLE MEANS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SO MUCH</a:t>
              </a:r>
              <a:endParaRPr lang="zh-Hans" altLang="en-US" sz="2400" dirty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854585" y="3215294"/>
            <a:ext cx="4828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T</a:t>
            </a:r>
            <a:r>
              <a:rPr lang="en-US" altLang="zh-Hans" sz="1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wo</a:t>
            </a:r>
            <a:endParaRPr lang="zh-Hans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28937" y="2613060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2</a:t>
            </a:r>
            <a:endParaRPr lang="zh-Hans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994366" y="4560239"/>
            <a:ext cx="0" cy="211312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8071066" y="4560239"/>
            <a:ext cx="0" cy="211312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191434" y="4436435"/>
            <a:ext cx="36825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 钱的问题会永远纠缠着穷人，而时间问题则会永远烦扰忙碌之人。若仅仅把稀缺现象视作压力和忧虑的结果，那就是忽视了深层次的影响因素。</a:t>
            </a:r>
            <a:endParaRPr lang="en-US" altLang="zh-Hans" sz="1600" dirty="0" smtClean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  <a:p>
            <a:pPr algn="just"/>
            <a:r>
              <a:rPr lang="en-US" altLang="zh-Hans" sz="1600" dirty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</a:t>
            </a:r>
            <a:r>
              <a:rPr lang="en-US" altLang="zh-Han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</a:t>
            </a:r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一方面，稀缺会导致人的认知能力下降，削弱人们的分析、判断和逻辑推理能力；另一方面，稀缺也会导致人们的执行控制力，削弱他们抑制行为和控制冲动的能力。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4031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5453346" y="237107"/>
            <a:ext cx="13131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Hans" altLang="en-US" sz="4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带宽</a:t>
            </a:r>
            <a:endParaRPr lang="zh-Hans" altLang="en-US" sz="4400" dirty="0"/>
          </a:p>
        </p:txBody>
      </p:sp>
      <p:grpSp>
        <p:nvGrpSpPr>
          <p:cNvPr id="11" name="组 10"/>
          <p:cNvGrpSpPr/>
          <p:nvPr/>
        </p:nvGrpSpPr>
        <p:grpSpPr>
          <a:xfrm>
            <a:off x="6012701" y="2131572"/>
            <a:ext cx="2901462" cy="2901462"/>
            <a:chOff x="6012701" y="2131572"/>
            <a:chExt cx="2901462" cy="2901462"/>
          </a:xfrm>
        </p:grpSpPr>
        <p:sp>
          <p:nvSpPr>
            <p:cNvPr id="4" name="椭圆 3"/>
            <p:cNvSpPr/>
            <p:nvPr/>
          </p:nvSpPr>
          <p:spPr>
            <a:xfrm>
              <a:off x="6012701" y="2131572"/>
              <a:ext cx="2901462" cy="2901462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267285" y="3278173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Hans" altLang="en-US" sz="32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执行控制能力</a:t>
              </a:r>
              <a:endParaRPr lang="zh-Hans" altLang="en-US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 2"/>
          <p:cNvGrpSpPr/>
          <p:nvPr/>
        </p:nvGrpSpPr>
        <p:grpSpPr>
          <a:xfrm>
            <a:off x="3365823" y="2131572"/>
            <a:ext cx="2901462" cy="2901462"/>
            <a:chOff x="3365823" y="2131572"/>
            <a:chExt cx="2901462" cy="2901462"/>
          </a:xfrm>
        </p:grpSpPr>
        <p:sp>
          <p:nvSpPr>
            <p:cNvPr id="7" name="椭圆 6"/>
            <p:cNvSpPr/>
            <p:nvPr/>
          </p:nvSpPr>
          <p:spPr>
            <a:xfrm>
              <a:off x="3365823" y="2131572"/>
              <a:ext cx="2901462" cy="2901462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3844867" y="3216618"/>
              <a:ext cx="20313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Hans" altLang="en-US" sz="3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认知能力</a:t>
              </a:r>
              <a:endParaRPr lang="zh-Hans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2991815" y="5547896"/>
            <a:ext cx="65509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48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稀缺让变笨和更加冲动</a:t>
            </a:r>
            <a:endParaRPr lang="zh-Hans" altLang="en-US" sz="48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9" name="下箭头 8"/>
          <p:cNvSpPr/>
          <p:nvPr/>
        </p:nvSpPr>
        <p:spPr>
          <a:xfrm>
            <a:off x="2236424" y="2313542"/>
            <a:ext cx="561860" cy="2633031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sp>
        <p:nvSpPr>
          <p:cNvPr id="10" name="下箭头 9"/>
          <p:cNvSpPr/>
          <p:nvPr/>
        </p:nvSpPr>
        <p:spPr>
          <a:xfrm>
            <a:off x="9704024" y="2401824"/>
            <a:ext cx="561860" cy="2633031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cxnSp>
        <p:nvCxnSpPr>
          <p:cNvPr id="12" name="直线箭头连接符 11"/>
          <p:cNvCxnSpPr/>
          <p:nvPr/>
        </p:nvCxnSpPr>
        <p:spPr>
          <a:xfrm flipH="1">
            <a:off x="4946573" y="925417"/>
            <a:ext cx="929619" cy="111270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/>
          <p:nvPr/>
        </p:nvCxnSpPr>
        <p:spPr>
          <a:xfrm>
            <a:off x="6267284" y="961487"/>
            <a:ext cx="959781" cy="10850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7351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315073" y="4002931"/>
            <a:ext cx="2550439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Hans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kumimoji="1" lang="zh-Hans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kumimoji="1" lang="zh-Hans" altLang="en-US" sz="2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执行控制力方面</a:t>
            </a:r>
            <a:endParaRPr kumimoji="1" lang="en-US" altLang="zh-Hans" sz="2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kumimoji="1" lang="zh-Hans" altLang="en-US" sz="2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kumimoji="1" lang="zh-Hans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甘蔗农们处在贫穷状态时的响应速度要比富裕状态时慢</a:t>
            </a:r>
            <a:r>
              <a:rPr kumimoji="1" lang="en-US" altLang="zh-Han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11%</a:t>
            </a:r>
            <a:r>
              <a:rPr kumimoji="1" lang="zh-Hans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，而且还会犯下比后者多处</a:t>
            </a:r>
            <a:r>
              <a:rPr kumimoji="1" lang="en-US" altLang="zh-Han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15</a:t>
            </a:r>
            <a:r>
              <a:rPr kumimoji="1" lang="zh-Hans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％的错误。</a:t>
            </a:r>
          </a:p>
          <a:p>
            <a:endParaRPr kumimoji="1" lang="zh-Hans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Hans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673771" y="2359381"/>
            <a:ext cx="76608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kumimoji="1" lang="zh-Hans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Hans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通过一个瑞文推理测验，甘蔗农们在收获前的表现比收获后差很多。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6040" y="28873"/>
            <a:ext cx="3817516" cy="2536527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下箭头 6"/>
          <p:cNvSpPr/>
          <p:nvPr/>
        </p:nvSpPr>
        <p:spPr>
          <a:xfrm rot="2927590">
            <a:off x="4664388" y="3098688"/>
            <a:ext cx="562333" cy="158945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8" name="矩形 7"/>
          <p:cNvSpPr/>
          <p:nvPr/>
        </p:nvSpPr>
        <p:spPr>
          <a:xfrm>
            <a:off x="3086100" y="4522791"/>
            <a:ext cx="215265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kumimoji="1" lang="zh-Hans" altLang="en-US" sz="24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认知能力</a:t>
            </a:r>
            <a:r>
              <a:rPr kumimoji="1" lang="zh-Hans" altLang="en-US" sz="2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方面</a:t>
            </a:r>
            <a:endParaRPr kumimoji="1" lang="en-US" altLang="zh-Hans" sz="2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kumimoji="1" lang="zh-Hans" altLang="en-US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kumimoji="1" lang="zh-Hans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收割后的甘蔗农比收获前的甘蔗农多答对</a:t>
            </a:r>
            <a:r>
              <a:rPr kumimoji="1" lang="en-US" altLang="zh-Han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25%</a:t>
            </a:r>
            <a:r>
              <a:rPr kumimoji="1" lang="zh-Hans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的问题，</a:t>
            </a:r>
            <a:r>
              <a:rPr kumimoji="1" lang="en-US" altLang="zh-Han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IQ</a:t>
            </a:r>
            <a:r>
              <a:rPr kumimoji="1" lang="zh-Hans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测试更高分数；</a:t>
            </a:r>
          </a:p>
        </p:txBody>
      </p:sp>
      <p:sp>
        <p:nvSpPr>
          <p:cNvPr id="9" name="下箭头 8"/>
          <p:cNvSpPr/>
          <p:nvPr/>
        </p:nvSpPr>
        <p:spPr>
          <a:xfrm rot="18672410" flipH="1">
            <a:off x="6659274" y="3098688"/>
            <a:ext cx="562333" cy="1589459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11" name="矩形 10"/>
          <p:cNvSpPr/>
          <p:nvPr/>
        </p:nvSpPr>
        <p:spPr>
          <a:xfrm>
            <a:off x="3896040" y="1915192"/>
            <a:ext cx="3817516" cy="36903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  <p:sp>
        <p:nvSpPr>
          <p:cNvPr id="10" name="矩形 9"/>
          <p:cNvSpPr/>
          <p:nvPr/>
        </p:nvSpPr>
        <p:spPr>
          <a:xfrm>
            <a:off x="4865248" y="1938943"/>
            <a:ext cx="20313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zh-Hans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收割前后的印度农民</a:t>
            </a:r>
          </a:p>
        </p:txBody>
      </p:sp>
      <p:cxnSp>
        <p:nvCxnSpPr>
          <p:cNvPr id="12" name="直接连接符 10"/>
          <p:cNvCxnSpPr/>
          <p:nvPr/>
        </p:nvCxnSpPr>
        <p:spPr>
          <a:xfrm>
            <a:off x="2807823" y="4416264"/>
            <a:ext cx="0" cy="211312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0"/>
          <p:cNvCxnSpPr/>
          <p:nvPr/>
        </p:nvCxnSpPr>
        <p:spPr>
          <a:xfrm>
            <a:off x="9186851" y="4416264"/>
            <a:ext cx="0" cy="211312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0528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966760" y="3049231"/>
            <a:ext cx="105299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n"/>
            </a:pPr>
            <a:r>
              <a:rPr kumimoji="1" lang="zh-Hans" altLang="en-US" sz="20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稀缺，不仅仅会令我们入不敷出，不知如何分配资源，而且还会让我们在生活的其他方面手足无措。</a:t>
            </a:r>
          </a:p>
          <a:p>
            <a:pPr marL="342900" indent="-342900">
              <a:buFont typeface="Wingdings" charset="2"/>
              <a:buChar char="n"/>
            </a:pPr>
            <a:endParaRPr kumimoji="1" lang="zh-Hans" altLang="en-US" sz="2000" b="1" dirty="0" smtClean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charset="2"/>
              <a:buChar char="n"/>
            </a:pPr>
            <a:r>
              <a:rPr kumimoji="1" lang="zh-Hans" altLang="en-US" sz="20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我们不得不在认知能力和执行控制力被减弱的情况下，依靠更为有限的脑力去勉强度日。</a:t>
            </a:r>
          </a:p>
          <a:p>
            <a:pPr marL="342900" indent="-342900">
              <a:buFont typeface="Wingdings" charset="2"/>
              <a:buChar char="n"/>
            </a:pPr>
            <a:endParaRPr kumimoji="1" lang="zh-Hans" altLang="en-US" sz="20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Font typeface="Wingdings" charset="2"/>
              <a:buChar char="n"/>
            </a:pPr>
            <a:r>
              <a:rPr kumimoji="1" lang="zh-Hans" altLang="en-US" sz="2000" b="1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生活，就这样变得举步为艰。</a:t>
            </a:r>
            <a:endParaRPr kumimoji="1" lang="zh-Hans" altLang="en-US" sz="2000" b="1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sp>
        <p:nvSpPr>
          <p:cNvPr id="4" name="矩形 3"/>
          <p:cNvSpPr/>
          <p:nvPr/>
        </p:nvSpPr>
        <p:spPr>
          <a:xfrm>
            <a:off x="1100110" y="1241961"/>
            <a:ext cx="1039656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Hans" altLang="en-US" sz="20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我们现在认为</a:t>
            </a:r>
            <a:r>
              <a:rPr kumimoji="1" lang="zh-Hans" altLang="en-US" sz="20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  <a:p>
            <a:endParaRPr kumimoji="1" lang="zh-Hans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zh-Hans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穷人的“有效”能力的确比富人弱一些。这并不是因为穷人的能力差，而是因为他们的一部分大脑早已</a:t>
            </a:r>
            <a:r>
              <a:rPr kumimoji="1" lang="zh-Hans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被稀缺</a:t>
            </a:r>
            <a:r>
              <a:rPr kumimoji="1" lang="zh-Hans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所俘获。</a:t>
            </a:r>
          </a:p>
        </p:txBody>
      </p:sp>
      <p:sp>
        <p:nvSpPr>
          <p:cNvPr id="5" name="半闭框 4"/>
          <p:cNvSpPr/>
          <p:nvPr/>
        </p:nvSpPr>
        <p:spPr>
          <a:xfrm>
            <a:off x="809597" y="918290"/>
            <a:ext cx="581025" cy="1257300"/>
          </a:xfrm>
          <a:prstGeom prst="halfFrame">
            <a:avLst>
              <a:gd name="adj1" fmla="val 23497"/>
              <a:gd name="adj2" fmla="val 1857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2221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4379725" y="445455"/>
            <a:ext cx="3432552" cy="3432552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4764095" y="1966997"/>
            <a:ext cx="26468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Hans" altLang="en-U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贫穷与忙碌是如何</a:t>
            </a:r>
            <a:endParaRPr lang="en-US" altLang="zh-Hans" sz="2400" dirty="0" smtClean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pPr algn="ctr"/>
            <a:r>
              <a:rPr lang="zh-Hans" altLang="en-U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让“带宽”变窄的</a:t>
            </a:r>
            <a:endParaRPr lang="zh-Hans" altLang="en-US" sz="24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710889" y="1613389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第</a:t>
            </a:r>
            <a:r>
              <a:rPr lang="zh-Hans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二</a:t>
            </a:r>
            <a:r>
              <a:rPr lang="zh-Hans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部分</a:t>
            </a:r>
            <a:endParaRPr lang="zh-Hans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994367" y="3888777"/>
            <a:ext cx="42032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8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SCARCITY</a:t>
            </a:r>
            <a:endParaRPr lang="zh-Hans" altLang="en-US" sz="80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518706" y="5212216"/>
            <a:ext cx="33041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s" sz="2400" dirty="0" smtClean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WHY HAVING TOO </a:t>
            </a:r>
          </a:p>
          <a:p>
            <a:pPr algn="ctr"/>
            <a:r>
              <a:rPr lang="en-US" altLang="zh-Hans" sz="2400" dirty="0" smtClean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LITTLE MEANS</a:t>
            </a:r>
          </a:p>
          <a:p>
            <a:pPr algn="ctr"/>
            <a:r>
              <a:rPr lang="en-US" altLang="zh-Hans" sz="2400" dirty="0" smtClean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SO MUCH</a:t>
            </a:r>
            <a:endParaRPr lang="zh-Hans" altLang="en-US" sz="2400" dirty="0">
              <a:solidFill>
                <a:schemeClr val="bg1">
                  <a:lumMod val="65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5107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5589886" y="2926585"/>
            <a:ext cx="1012224" cy="101222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56930" y="4080469"/>
            <a:ext cx="4970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装箱、余闲和权衡式思维</a:t>
            </a:r>
            <a:endParaRPr lang="zh-Hans" altLang="en-US" sz="2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994366" y="311799"/>
            <a:ext cx="4203267" cy="2369879"/>
            <a:chOff x="3994367" y="3888777"/>
            <a:chExt cx="4203267" cy="2369879"/>
          </a:xfrm>
        </p:grpSpPr>
        <p:sp>
          <p:nvSpPr>
            <p:cNvPr id="6" name="文本框 5"/>
            <p:cNvSpPr txBox="1"/>
            <p:nvPr/>
          </p:nvSpPr>
          <p:spPr>
            <a:xfrm>
              <a:off x="3994367" y="3888777"/>
              <a:ext cx="420326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" sz="8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" panose="020B0806030902050204" pitchFamily="34" charset="0"/>
                </a:rPr>
                <a:t>SCARCITY</a:t>
              </a:r>
              <a:endParaRPr lang="zh-Hans" alt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490177" y="5058327"/>
              <a:ext cx="330411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WHY HAVING TOO 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LITTLE MEANS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SO MUCH</a:t>
              </a:r>
              <a:endParaRPr lang="zh-Hans" altLang="en-US" sz="2400" dirty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840160" y="3459115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one</a:t>
            </a:r>
            <a:endParaRPr lang="zh-Hans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28937" y="2843896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4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1</a:t>
            </a:r>
            <a:endParaRPr lang="zh-Hans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994366" y="4791075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8401571" y="4744970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191434" y="4636234"/>
            <a:ext cx="400619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 把东西装进行李箱，是对资源管理问题的最好比喻。我们每个人都有一个时间箱，在里面装上工作、休闲和与家人共度的时光。我们都有一个金钱箱，要在里面装上住房、服饰和其他所有支出。资源的稀缺与富足，会改变我们的装箱的方式。如果没有余闲存在，我们在装箱时就不得不进行权衡。可见，稀缺的本质就是没有余闲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769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33743" y="257034"/>
            <a:ext cx="13898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SCARCITY</a:t>
            </a:r>
            <a:endParaRPr lang="zh-Hans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2467" y="7620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稀缺实验室</a:t>
            </a:r>
            <a:endParaRPr lang="zh-Hans" altLang="en-US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262467" y="143933"/>
            <a:ext cx="0" cy="292977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1938001" y="821267"/>
            <a:ext cx="0" cy="225243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837282" y="1024569"/>
            <a:ext cx="7340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现在想象一下，同样的一次旅程，如果你只有一只小行李箱，怎么办？</a:t>
            </a:r>
            <a:endParaRPr kumimoji="1" lang="zh-Hans" altLang="en-US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7282" y="1863029"/>
            <a:ext cx="111892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小行李箱迫使我们认清了一个事实：装进一样东西的同时，就必须拿出另一样东西。</a:t>
            </a:r>
          </a:p>
          <a:p>
            <a:r>
              <a:rPr kumimoji="1" lang="zh-Hans" altLang="en-US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大行李箱的主人在思考是否带上跑鞋，只不过是在想他需不需要这双鞋；（十分随意）</a:t>
            </a:r>
          </a:p>
          <a:p>
            <a:r>
              <a:rPr kumimoji="1" lang="zh-Hans" altLang="en-US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而小行李箱的主人则是在考虑，若想带上跑鞋，就需要从行李箱中拿出某样物品，以腾出空间。（小心翼翼）</a:t>
            </a:r>
            <a:endParaRPr kumimoji="1" lang="zh-Hans" altLang="en-US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3894" y="3849369"/>
            <a:ext cx="1155316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charset="2"/>
              <a:buChar char="n"/>
            </a:pPr>
            <a:r>
              <a:rPr kumimoji="1" lang="zh-Hans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稀缺产生了权衡式思维。所有那些没有被满足的需要俘获了我们的大脑，成了我们时时刻刻念念不忘的事情。</a:t>
            </a:r>
          </a:p>
          <a:p>
            <a:pPr marL="285750" indent="-285750">
              <a:buFont typeface="Wingdings" charset="2"/>
              <a:buChar char="n"/>
            </a:pPr>
            <a:endParaRPr kumimoji="1" lang="zh-Hans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charset="2"/>
              <a:buChar char="n"/>
            </a:pPr>
            <a:r>
              <a:rPr kumimoji="1" lang="zh-Hans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如果时间和金钱都很富余，那么我们就不会如此专注，而权衡也就不会那么明显。</a:t>
            </a:r>
          </a:p>
          <a:p>
            <a:pPr marL="285750" indent="-285750">
              <a:buFont typeface="Wingdings" charset="2"/>
              <a:buChar char="n"/>
            </a:pPr>
            <a:endParaRPr kumimoji="1" lang="zh-Hans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Wingdings" charset="2"/>
              <a:buChar char="n"/>
            </a:pPr>
            <a:r>
              <a:rPr kumimoji="1" lang="zh-Hans" altLang="en-US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从这个角度看，权衡式思维是稀缺引发的固有结果。</a:t>
            </a:r>
            <a:endParaRPr kumimoji="1" lang="zh-Hans" altLang="en-US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1760675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58283" y="1444645"/>
            <a:ext cx="8802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3200" b="1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余闲可以将我们从做权衡的苦差事中解脱出来。</a:t>
            </a:r>
            <a:endParaRPr kumimoji="1" lang="zh-Hans" altLang="en-US" sz="3200" b="1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58283" y="2822672"/>
            <a:ext cx="8956298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1" lang="zh-Hans" altLang="en-US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我们所谓的余闲不是刻意预留的空间，而是因为装箱时空间充裕而产生的“副产品”。</a:t>
            </a:r>
          </a:p>
          <a:p>
            <a:pPr>
              <a:lnSpc>
                <a:spcPct val="150000"/>
              </a:lnSpc>
            </a:pPr>
            <a:endParaRPr kumimoji="1" lang="zh-Hans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/>
              <a:buChar char="p"/>
            </a:pPr>
            <a:r>
              <a:rPr kumimoji="1" lang="zh-Hans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在我们工作顺利、收入稳定时，并不会仔细到</a:t>
            </a:r>
            <a:r>
              <a:rPr kumimoji="1" lang="en-US" altLang="zh-Han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kumimoji="1" lang="zh-Hans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元钱都计较的份上；</a:t>
            </a:r>
          </a:p>
          <a:p>
            <a:pPr marL="285750" indent="-285750">
              <a:lnSpc>
                <a:spcPct val="150000"/>
              </a:lnSpc>
              <a:buFont typeface="Wingdings"/>
              <a:buChar char="p"/>
            </a:pPr>
            <a:r>
              <a:rPr kumimoji="1" lang="zh-Hans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买房买车这种大事，只要支出后能剩下我们支配的充足资金，就没问题；</a:t>
            </a:r>
          </a:p>
          <a:p>
            <a:pPr marL="285750" indent="-285750">
              <a:lnSpc>
                <a:spcPct val="150000"/>
              </a:lnSpc>
              <a:buFont typeface="Wingdings"/>
              <a:buChar char="p"/>
            </a:pPr>
            <a:r>
              <a:rPr kumimoji="1" lang="zh-Hans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我们了解自己能以什么样的频率光顾什么档次的餐厅，这样就能保证不超支。</a:t>
            </a:r>
            <a:endParaRPr kumimoji="1" lang="zh-Hans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  <p:sp>
        <p:nvSpPr>
          <p:cNvPr id="5" name="半闭框 4"/>
          <p:cNvSpPr/>
          <p:nvPr/>
        </p:nvSpPr>
        <p:spPr>
          <a:xfrm>
            <a:off x="1367770" y="950947"/>
            <a:ext cx="581025" cy="1257300"/>
          </a:xfrm>
          <a:prstGeom prst="halfFrame">
            <a:avLst>
              <a:gd name="adj1" fmla="val 23497"/>
              <a:gd name="adj2" fmla="val 1857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203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5589886" y="2926585"/>
            <a:ext cx="1012224" cy="101222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56930" y="4080469"/>
            <a:ext cx="4970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借用与短视</a:t>
            </a:r>
            <a:endParaRPr lang="zh-Hans" altLang="en-US" sz="2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994366" y="311799"/>
            <a:ext cx="4203267" cy="2369879"/>
            <a:chOff x="3994367" y="3888777"/>
            <a:chExt cx="4203267" cy="2369879"/>
          </a:xfrm>
        </p:grpSpPr>
        <p:sp>
          <p:nvSpPr>
            <p:cNvPr id="6" name="文本框 5"/>
            <p:cNvSpPr txBox="1"/>
            <p:nvPr/>
          </p:nvSpPr>
          <p:spPr>
            <a:xfrm>
              <a:off x="3994367" y="3888777"/>
              <a:ext cx="420326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" sz="8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" panose="020B0806030902050204" pitchFamily="34" charset="0"/>
                </a:rPr>
                <a:t>SCARCITY</a:t>
              </a:r>
              <a:endParaRPr lang="zh-Hans" alt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490177" y="5058327"/>
              <a:ext cx="330411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WHY HAVING TOO 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LITTLE MEANS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SO MUCH</a:t>
              </a:r>
              <a:endParaRPr lang="zh-Hans" altLang="en-US" sz="2400" dirty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840160" y="3459115"/>
            <a:ext cx="5311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Hans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28937" y="2843896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2</a:t>
            </a:r>
            <a:endParaRPr lang="zh-Hans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994366" y="4791075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8533775" y="4744970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191434" y="4636234"/>
            <a:ext cx="421013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Han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</a:t>
            </a:r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在稀缺状态下，我们会产生管窥心态。当稀缺称为带宽负担时，我们会对当下更佳关注，从而导致我们产生借用的行为。而当我们借用时，就是给自己的将来挖下了更深的坑。今天的稀缺，将造成明天更大的稀缺。当我们为了解决眼下的难题而极度专注时，就无法有效地规划未来，这样一来，向前看的能力就很可能会因管窥负担而丧失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5260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5589886" y="2926585"/>
            <a:ext cx="1012224" cy="101222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56930" y="4080469"/>
            <a:ext cx="4970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稀缺陷阱</a:t>
            </a:r>
            <a:endParaRPr lang="zh-Hans" altLang="en-US" sz="2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994366" y="311799"/>
            <a:ext cx="4203267" cy="2369879"/>
            <a:chOff x="3994367" y="3888777"/>
            <a:chExt cx="4203267" cy="2369879"/>
          </a:xfrm>
        </p:grpSpPr>
        <p:sp>
          <p:nvSpPr>
            <p:cNvPr id="6" name="文本框 5"/>
            <p:cNvSpPr txBox="1"/>
            <p:nvPr/>
          </p:nvSpPr>
          <p:spPr>
            <a:xfrm>
              <a:off x="3994367" y="3888777"/>
              <a:ext cx="420326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" sz="8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" panose="020B0806030902050204" pitchFamily="34" charset="0"/>
                </a:rPr>
                <a:t>SCARCITY</a:t>
              </a:r>
              <a:endParaRPr lang="zh-Hans" alt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490177" y="5058327"/>
              <a:ext cx="330411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WHY HAVING TOO 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LITTLE MEANS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SO MUCH</a:t>
              </a:r>
              <a:endParaRPr lang="zh-Hans" altLang="en-US" sz="2400" dirty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785075" y="3459115"/>
            <a:ext cx="6726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Three</a:t>
            </a:r>
            <a:endParaRPr lang="zh-Hans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28937" y="2843896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3</a:t>
            </a:r>
            <a:endParaRPr lang="zh-Hans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928264" y="4791075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8787164" y="4736706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059482" y="4682339"/>
            <a:ext cx="451861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Han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</a:t>
            </a:r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稀缺陷阱就如同“杂耍”，太多的“最后关头”让人们持续从一项紧要任务转移到另一项紧要任务。这是管窥所引发的后果。我们可以在当下尽己所能，但这样的做法给未来带来新问题。稀缺陷阱源于人们将可预期事件当作突如其来的事件处理。陷入落入稀缺陷阱的唯一方法就是要拥有余闲，尤其是要建立起应对突发事件的缓冲机制。改变心态，逃离稀缺陷阱的唯一希望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5725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263" y="0"/>
            <a:ext cx="5705475" cy="5715000"/>
          </a:xfrm>
          <a:prstGeom prst="rect">
            <a:avLst/>
          </a:prstGeom>
        </p:spPr>
      </p:pic>
      <p:grpSp>
        <p:nvGrpSpPr>
          <p:cNvPr id="10" name="组合 9"/>
          <p:cNvGrpSpPr/>
          <p:nvPr/>
        </p:nvGrpSpPr>
        <p:grpSpPr>
          <a:xfrm>
            <a:off x="4618672" y="3023120"/>
            <a:ext cx="2954655" cy="2312611"/>
            <a:chOff x="4295506" y="3198380"/>
            <a:chExt cx="2954655" cy="2312611"/>
          </a:xfrm>
        </p:grpSpPr>
        <p:sp>
          <p:nvSpPr>
            <p:cNvPr id="4" name="文本框 3"/>
            <p:cNvSpPr txBox="1"/>
            <p:nvPr/>
          </p:nvSpPr>
          <p:spPr>
            <a:xfrm>
              <a:off x="4652909" y="3968881"/>
              <a:ext cx="2282933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Hans" sz="4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" panose="020B0806030902050204" pitchFamily="34" charset="0"/>
                </a:rPr>
                <a:t>SCARCITY </a:t>
              </a:r>
              <a:endParaRPr lang="en-US" altLang="zh-Hans" sz="4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endParaRP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Impact" panose="020B0806030902050204" pitchFamily="34" charset="0"/>
                </a:rPr>
                <a:t>DICTIONARY</a:t>
              </a:r>
              <a:endParaRPr lang="zh-Hans" altLang="en-US" sz="2400" dirty="0">
                <a:solidFill>
                  <a:schemeClr val="bg1">
                    <a:lumMod val="65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4295506" y="3198380"/>
              <a:ext cx="295465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Hans" sz="5400" dirty="0" smtClean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《</a:t>
              </a:r>
              <a:r>
                <a:rPr lang="zh-Hans" altLang="en-US" sz="5400" dirty="0" smtClean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稀缺</a:t>
              </a:r>
              <a:r>
                <a:rPr lang="en-US" altLang="zh-Hans" sz="5400" dirty="0" smtClean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》</a:t>
              </a:r>
            </a:p>
          </p:txBody>
        </p:sp>
        <p:sp>
          <p:nvSpPr>
            <p:cNvPr id="9" name="矩形 8"/>
            <p:cNvSpPr/>
            <p:nvPr/>
          </p:nvSpPr>
          <p:spPr>
            <a:xfrm>
              <a:off x="5218835" y="4864660"/>
              <a:ext cx="1107996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Hans" altLang="en-US" sz="3600" dirty="0">
                  <a:solidFill>
                    <a:srgbClr val="C00000"/>
                  </a:solidFill>
                  <a:latin typeface="华康俪金黑W8(P)" panose="020B0800000000000000" pitchFamily="34" charset="-122"/>
                  <a:ea typeface="华康俪金黑W8(P)" panose="020B0800000000000000" pitchFamily="34" charset="-122"/>
                </a:rPr>
                <a:t>词典</a:t>
              </a:r>
            </a:p>
          </p:txBody>
        </p:sp>
      </p:grpSp>
      <p:cxnSp>
        <p:nvCxnSpPr>
          <p:cNvPr id="12" name="直接连接符 11"/>
          <p:cNvCxnSpPr>
            <a:stCxn id="2" idx="2"/>
          </p:cNvCxnSpPr>
          <p:nvPr/>
        </p:nvCxnSpPr>
        <p:spPr>
          <a:xfrm flipH="1">
            <a:off x="6096000" y="5715000"/>
            <a:ext cx="1" cy="1143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6043377" y="5627630"/>
            <a:ext cx="102610" cy="10261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/>
          </a:p>
        </p:txBody>
      </p:sp>
    </p:spTree>
    <p:extLst>
      <p:ext uri="{BB962C8B-B14F-4D97-AF65-F5344CB8AC3E}">
        <p14:creationId xmlns:p14="http://schemas.microsoft.com/office/powerpoint/2010/main" val="366548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4379725" y="445455"/>
            <a:ext cx="3432552" cy="3432552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5234226" y="2161731"/>
            <a:ext cx="172354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Hans" altLang="en-U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如何从稀缺</a:t>
            </a:r>
            <a:endParaRPr lang="en-US" altLang="zh-Hans" sz="2400" dirty="0" smtClean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pPr algn="ctr"/>
            <a:r>
              <a:rPr lang="zh-Hans" altLang="en-U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走向富足</a:t>
            </a:r>
            <a:endParaRPr lang="zh-Hans" altLang="en-US" sz="24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5719356" y="1808123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  <a:endParaRPr lang="zh-Hans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3994367" y="3888777"/>
            <a:ext cx="4203267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8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rPr>
              <a:t>SCARCITY</a:t>
            </a:r>
            <a:endParaRPr lang="zh-Hans" altLang="en-US" sz="8000" dirty="0">
              <a:solidFill>
                <a:schemeClr val="tx1">
                  <a:lumMod val="50000"/>
                  <a:lumOff val="50000"/>
                </a:schemeClr>
              </a:solidFill>
              <a:latin typeface="Impact" panose="020B0806030902050204" pitchFamily="34" charset="0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4518706" y="5212216"/>
            <a:ext cx="330411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Hans" sz="2400" dirty="0" smtClean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WHY HAVING TOO </a:t>
            </a:r>
          </a:p>
          <a:p>
            <a:pPr algn="ctr"/>
            <a:r>
              <a:rPr lang="en-US" altLang="zh-Hans" sz="2400" dirty="0" smtClean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LITTLE MEANS</a:t>
            </a:r>
          </a:p>
          <a:p>
            <a:pPr algn="ctr"/>
            <a:r>
              <a:rPr lang="en-US" altLang="zh-Hans" sz="2400" dirty="0" smtClean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SO MUCH</a:t>
            </a:r>
            <a:endParaRPr lang="zh-Hans" altLang="en-US" sz="2400" dirty="0">
              <a:solidFill>
                <a:schemeClr val="bg1">
                  <a:lumMod val="65000"/>
                </a:schemeClr>
              </a:solidFill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46597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5589886" y="2926585"/>
            <a:ext cx="1012224" cy="101222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56930" y="4080469"/>
            <a:ext cx="4970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如何解决组织中的时间稀缺</a:t>
            </a:r>
            <a:endParaRPr lang="zh-Hans" altLang="en-US" sz="2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994366" y="311799"/>
            <a:ext cx="4203267" cy="2369879"/>
            <a:chOff x="3994367" y="3888777"/>
            <a:chExt cx="4203267" cy="2369879"/>
          </a:xfrm>
        </p:grpSpPr>
        <p:sp>
          <p:nvSpPr>
            <p:cNvPr id="6" name="文本框 5"/>
            <p:cNvSpPr txBox="1"/>
            <p:nvPr/>
          </p:nvSpPr>
          <p:spPr>
            <a:xfrm>
              <a:off x="3994367" y="3888777"/>
              <a:ext cx="420326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" sz="8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" panose="020B0806030902050204" pitchFamily="34" charset="0"/>
                </a:rPr>
                <a:t>SCARCITY</a:t>
              </a:r>
              <a:endParaRPr lang="zh-Hans" alt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490177" y="5058327"/>
              <a:ext cx="330411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WHY HAVING TOO 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LITTLE MEANS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SO MUCH</a:t>
              </a:r>
              <a:endParaRPr lang="zh-Hans" altLang="en-US" sz="2400" dirty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840160" y="3459115"/>
            <a:ext cx="5116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one</a:t>
            </a:r>
            <a:endParaRPr lang="zh-Hans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28937" y="2843896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4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1</a:t>
            </a:r>
            <a:endParaRPr lang="zh-Hans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994366" y="4791075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8178799" y="4744970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226250" y="4720304"/>
            <a:ext cx="3720666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Han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</a:t>
            </a:r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时间表排得最满的计划，不是好计划。如果没有构建起余闲，我们就会专注于当下必须完成的工作，预测不到未来可能发生的所有事情。当然，余闲不能太多也不能太少：太多是浪费，太少又不能应对突发事件。只有存在余闲，人们才不会全神贯注在迫近的截止日期上，也会去关注那些重要但并不紧急的任务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4691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22519">
            <a:off x="5589886" y="2926585"/>
            <a:ext cx="1012224" cy="1012224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656930" y="4080469"/>
            <a:ext cx="49706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Hans" altLang="en-US" sz="2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如何应对日常生活中的稀缺</a:t>
            </a:r>
            <a:endParaRPr lang="zh-Hans" altLang="en-US" sz="2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994366" y="311799"/>
            <a:ext cx="4203267" cy="2369879"/>
            <a:chOff x="3994367" y="3888777"/>
            <a:chExt cx="4203267" cy="2369879"/>
          </a:xfrm>
        </p:grpSpPr>
        <p:sp>
          <p:nvSpPr>
            <p:cNvPr id="6" name="文本框 5"/>
            <p:cNvSpPr txBox="1"/>
            <p:nvPr/>
          </p:nvSpPr>
          <p:spPr>
            <a:xfrm>
              <a:off x="3994367" y="3888777"/>
              <a:ext cx="420326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Hans" sz="8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Impact" panose="020B0806030902050204" pitchFamily="34" charset="0"/>
                </a:rPr>
                <a:t>SCARCITY</a:t>
              </a:r>
              <a:endParaRPr lang="zh-Hans" altLang="en-US" sz="80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490177" y="5058327"/>
              <a:ext cx="3304110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WHY HAVING TOO 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LITTLE MEANS</a:t>
              </a:r>
            </a:p>
            <a:p>
              <a:pPr algn="ctr"/>
              <a:r>
                <a:rPr lang="en-US" altLang="zh-Hans" sz="2400" dirty="0" smtClean="0">
                  <a:solidFill>
                    <a:schemeClr val="bg1">
                      <a:lumMod val="65000"/>
                    </a:schemeClr>
                  </a:solidFill>
                  <a:latin typeface="方正兰亭超细黑简体" panose="02000000000000000000" pitchFamily="2" charset="-122"/>
                  <a:ea typeface="方正兰亭超细黑简体" panose="02000000000000000000" pitchFamily="2" charset="-122"/>
                </a:rPr>
                <a:t>SO MUCH</a:t>
              </a:r>
              <a:endParaRPr lang="zh-Hans" altLang="en-US" sz="2400" dirty="0">
                <a:solidFill>
                  <a:schemeClr val="bg1">
                    <a:lumMod val="65000"/>
                  </a:schemeClr>
                </a:solidFill>
                <a:latin typeface="方正兰亭超细黑简体" panose="02000000000000000000" pitchFamily="2" charset="-122"/>
                <a:ea typeface="方正兰亭超细黑简体" panose="02000000000000000000" pitchFamily="2" charset="-122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5840160" y="3459115"/>
            <a:ext cx="5311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Two</a:t>
            </a:r>
            <a:endParaRPr lang="zh-Hans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828937" y="2843896"/>
            <a:ext cx="5341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2</a:t>
            </a:r>
            <a:endParaRPr lang="zh-Hans" altLang="en-US" sz="4800" dirty="0">
              <a:solidFill>
                <a:schemeClr val="tx1">
                  <a:lumMod val="85000"/>
                  <a:lumOff val="15000"/>
                </a:schemeClr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3994366" y="4791075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8521699" y="4720304"/>
            <a:ext cx="0" cy="195336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4148408" y="4720304"/>
            <a:ext cx="421924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Han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    </a:t>
            </a:r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通过外力将人们所处的环境进行小小的改变，把重要的事情拉入“管子”视野，就能缓解稀缺带来的不良后果。当带宽有限的时，让“疏忽”等同于“默认”就是一个不错的方法。稀缺会产生带宽负担，因此节约利用带宽是对稀缺进行管理的重要内容。应对稀缺，要在富足和带宽充裕时开始行动。更重要的事，要留应对突发事件的余闲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2727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7903" y="741362"/>
            <a:ext cx="11343170" cy="49244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Han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1</a:t>
            </a:r>
            <a:r>
              <a:rPr kumimoji="1" lang="zh-Hans" altLang="en-U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、只要要有可能，要将警醒型行为转变成一次性的行动。</a:t>
            </a:r>
          </a:p>
          <a:p>
            <a:r>
              <a:rPr kumimoji="1"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r>
              <a:rPr kumimoji="1"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从长远来看，由于管窥心态会导致忽略，若能为这些容易被人们所忽略的事务找到一次性解决方案，它们就</a:t>
            </a:r>
          </a:p>
          <a:p>
            <a:r>
              <a:rPr kumimoji="1"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会发挥非常大的作用。</a:t>
            </a:r>
          </a:p>
          <a:p>
            <a:endParaRPr kumimoji="1" lang="zh-Hans" altLang="en-US" sz="2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Hans" altLang="en-US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Han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2</a:t>
            </a:r>
            <a:r>
              <a:rPr kumimoji="1" lang="zh-Hans" altLang="en-U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、我们需要为管窥心态做准备，需要防止忽略情况的发生。</a:t>
            </a:r>
          </a:p>
          <a:p>
            <a:r>
              <a:rPr kumimoji="1" lang="en-US" altLang="zh-Han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kumimoji="1"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我们要提前做好充分的调查，安排好事务，保持警醒，这样就不会在产生管窥心态时做出错误选择。</a:t>
            </a:r>
          </a:p>
          <a:p>
            <a:endParaRPr kumimoji="1" lang="zh-Hans" altLang="en-US" sz="2400" b="1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Hans" altLang="en-US" sz="24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Hans" sz="20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3</a:t>
            </a:r>
            <a:r>
              <a:rPr kumimoji="1" lang="zh-Hans" altLang="en-US" sz="20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、在带宽充裕时行动，只要懂得了带宽变化的时间规律，就能在日历上将最恰当的日期标注出来。</a:t>
            </a:r>
          </a:p>
          <a:p>
            <a:r>
              <a:rPr kumimoji="1" lang="en-US" altLang="zh-Han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kumimoji="1"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对带宽加以利用，不仅需要对各项任务的执行时间进行安排，而且也要设置最佳的顺序。</a:t>
            </a:r>
          </a:p>
          <a:p>
            <a:endParaRPr kumimoji="1" lang="zh-Hans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kumimoji="1" lang="zh-Hans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kumimoji="1" lang="en-US" altLang="zh-Han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4</a:t>
            </a:r>
            <a:r>
              <a:rPr kumimoji="1" lang="zh-Hans" altLang="en-US" sz="24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、将漫长的一次性截止日期改为渐进式的阶段性截止日期，有助于问题的改善。</a:t>
            </a:r>
          </a:p>
          <a:p>
            <a:r>
              <a:rPr kumimoji="1" lang="en-US" altLang="zh-Han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kumimoji="1" lang="en-US" altLang="zh-Han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kumimoji="1" lang="zh-Hans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资源均摊，从而创造出长期的节制状态，而非突入其来的资源充裕，然后紧跟着阶段性的稀缺。</a:t>
            </a:r>
            <a:endParaRPr kumimoji="1" lang="zh-Hans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6529387"/>
            <a:ext cx="12192000" cy="157163"/>
          </a:xfrm>
          <a:prstGeom prst="rect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1140100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书本效果图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7" t="4323" r="3618" b="5188"/>
          <a:stretch/>
        </p:blipFill>
        <p:spPr bwMode="auto">
          <a:xfrm>
            <a:off x="0" y="0"/>
            <a:ext cx="12192000" cy="6973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组合 11"/>
          <p:cNvGrpSpPr/>
          <p:nvPr/>
        </p:nvGrpSpPr>
        <p:grpSpPr>
          <a:xfrm>
            <a:off x="1412463" y="1267116"/>
            <a:ext cx="660400" cy="660400"/>
            <a:chOff x="1417597" y="1202267"/>
            <a:chExt cx="880534" cy="880534"/>
          </a:xfrm>
        </p:grpSpPr>
        <p:sp>
          <p:nvSpPr>
            <p:cNvPr id="4" name="矩形 3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6" name="直接连接符 5"/>
            <p:cNvCxnSpPr>
              <a:stCxn id="4" idx="1"/>
              <a:endCxn id="4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框 2"/>
          <p:cNvSpPr txBox="1"/>
          <p:nvPr/>
        </p:nvSpPr>
        <p:spPr>
          <a:xfrm>
            <a:off x="1375236" y="1219630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稀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2110090" y="1267116"/>
            <a:ext cx="660400" cy="660400"/>
            <a:chOff x="1417597" y="1202267"/>
            <a:chExt cx="880534" cy="880534"/>
          </a:xfrm>
        </p:grpSpPr>
        <p:sp>
          <p:nvSpPr>
            <p:cNvPr id="15" name="矩形 14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16" name="直接连接符 15"/>
            <p:cNvCxnSpPr>
              <a:stCxn id="15" idx="1"/>
              <a:endCxn id="15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 18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文本框 19"/>
          <p:cNvSpPr txBox="1"/>
          <p:nvPr/>
        </p:nvSpPr>
        <p:spPr>
          <a:xfrm>
            <a:off x="2072863" y="1219630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缺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2807717" y="1267116"/>
            <a:ext cx="660400" cy="660400"/>
            <a:chOff x="1417597" y="1202267"/>
            <a:chExt cx="880534" cy="880534"/>
          </a:xfrm>
        </p:grpSpPr>
        <p:sp>
          <p:nvSpPr>
            <p:cNvPr id="22" name="矩形 21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23" name="直接连接符 22"/>
            <p:cNvCxnSpPr>
              <a:stCxn id="22" idx="1"/>
              <a:endCxn id="22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连接符 24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文本框 26"/>
          <p:cNvSpPr txBox="1"/>
          <p:nvPr/>
        </p:nvSpPr>
        <p:spPr>
          <a:xfrm>
            <a:off x="2770490" y="1219630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心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3505344" y="1267116"/>
            <a:ext cx="660400" cy="660400"/>
            <a:chOff x="1417597" y="1202267"/>
            <a:chExt cx="880534" cy="880534"/>
          </a:xfrm>
        </p:grpSpPr>
        <p:sp>
          <p:nvSpPr>
            <p:cNvPr id="29" name="矩形 28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30" name="直接连接符 29"/>
            <p:cNvCxnSpPr>
              <a:stCxn id="29" idx="1"/>
              <a:endCxn id="29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4" name="文本框 33"/>
          <p:cNvSpPr txBox="1"/>
          <p:nvPr/>
        </p:nvSpPr>
        <p:spPr>
          <a:xfrm>
            <a:off x="3468117" y="1219630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态</a:t>
            </a:r>
          </a:p>
        </p:txBody>
      </p:sp>
      <p:sp>
        <p:nvSpPr>
          <p:cNvPr id="35" name="矩形 34"/>
          <p:cNvSpPr/>
          <p:nvPr/>
        </p:nvSpPr>
        <p:spPr>
          <a:xfrm>
            <a:off x="1304383" y="850298"/>
            <a:ext cx="18149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[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xī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quē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xīn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tài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]</a:t>
            </a:r>
            <a:endParaRPr lang="en-US" altLang="zh-Hans" b="1" i="0" dirty="0">
              <a:solidFill>
                <a:srgbClr val="434343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6418208" y="1299415"/>
            <a:ext cx="660400" cy="660400"/>
            <a:chOff x="1417597" y="1202267"/>
            <a:chExt cx="880534" cy="880534"/>
          </a:xfrm>
        </p:grpSpPr>
        <p:sp>
          <p:nvSpPr>
            <p:cNvPr id="37" name="矩形 36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38" name="直接连接符 37"/>
            <p:cNvCxnSpPr>
              <a:stCxn id="37" idx="1"/>
              <a:endCxn id="37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直接连接符 39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文本框 41"/>
          <p:cNvSpPr txBox="1"/>
          <p:nvPr/>
        </p:nvSpPr>
        <p:spPr>
          <a:xfrm>
            <a:off x="6380981" y="1251929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专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7115835" y="1299415"/>
            <a:ext cx="660400" cy="660400"/>
            <a:chOff x="1417597" y="1202267"/>
            <a:chExt cx="880534" cy="880534"/>
          </a:xfrm>
        </p:grpSpPr>
        <p:sp>
          <p:nvSpPr>
            <p:cNvPr id="44" name="矩形 43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45" name="直接连接符 44"/>
            <p:cNvCxnSpPr>
              <a:stCxn id="44" idx="1"/>
              <a:endCxn id="44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直接连接符 46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直接连接符 47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文本框 48"/>
          <p:cNvSpPr txBox="1"/>
          <p:nvPr/>
        </p:nvSpPr>
        <p:spPr>
          <a:xfrm>
            <a:off x="7078608" y="1251929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注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7813462" y="1299415"/>
            <a:ext cx="660400" cy="660400"/>
            <a:chOff x="1417597" y="1202267"/>
            <a:chExt cx="880534" cy="880534"/>
          </a:xfrm>
        </p:grpSpPr>
        <p:sp>
          <p:nvSpPr>
            <p:cNvPr id="51" name="矩形 50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52" name="直接连接符 51"/>
            <p:cNvCxnSpPr>
              <a:stCxn id="51" idx="1"/>
              <a:endCxn id="51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直接连接符 52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文本框 55"/>
          <p:cNvSpPr txBox="1"/>
          <p:nvPr/>
        </p:nvSpPr>
        <p:spPr>
          <a:xfrm>
            <a:off x="7776235" y="1251929"/>
            <a:ext cx="13821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红 利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57" name="组合 56"/>
          <p:cNvGrpSpPr/>
          <p:nvPr/>
        </p:nvGrpSpPr>
        <p:grpSpPr>
          <a:xfrm>
            <a:off x="8511089" y="1299415"/>
            <a:ext cx="660400" cy="660400"/>
            <a:chOff x="1417597" y="1202267"/>
            <a:chExt cx="880534" cy="880534"/>
          </a:xfrm>
        </p:grpSpPr>
        <p:sp>
          <p:nvSpPr>
            <p:cNvPr id="58" name="矩形 57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59" name="直接连接符 58"/>
            <p:cNvCxnSpPr>
              <a:stCxn id="58" idx="1"/>
              <a:endCxn id="58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直接连接符 59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直接连接符 60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直接连接符 61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矩形 63"/>
          <p:cNvSpPr/>
          <p:nvPr/>
        </p:nvSpPr>
        <p:spPr>
          <a:xfrm>
            <a:off x="6310128" y="882597"/>
            <a:ext cx="23695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[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zhuān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zhù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hóng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lì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]</a:t>
            </a:r>
            <a:endParaRPr lang="en-US" altLang="zh-Hans" b="1" i="0" dirty="0">
              <a:solidFill>
                <a:srgbClr val="434343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1304383" y="2496399"/>
            <a:ext cx="4532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稀缺是一种心态。当它俘获我们的注意力时，就会改变我们的思维方式，影响我们的决策和行为方式。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cxnSp>
        <p:nvCxnSpPr>
          <p:cNvPr id="69" name="直接连接符 68"/>
          <p:cNvCxnSpPr/>
          <p:nvPr/>
        </p:nvCxnSpPr>
        <p:spPr>
          <a:xfrm>
            <a:off x="1412463" y="2374411"/>
            <a:ext cx="334418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半闭框 69"/>
          <p:cNvSpPr/>
          <p:nvPr/>
        </p:nvSpPr>
        <p:spPr>
          <a:xfrm rot="19044539" flipH="1">
            <a:off x="1437855" y="2257933"/>
            <a:ext cx="122970" cy="122970"/>
          </a:xfrm>
          <a:prstGeom prst="halfFrame">
            <a:avLst>
              <a:gd name="adj1" fmla="val 14718"/>
              <a:gd name="adj2" fmla="val 162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  <p:cxnSp>
        <p:nvCxnSpPr>
          <p:cNvPr id="73" name="直接连接符 72"/>
          <p:cNvCxnSpPr/>
          <p:nvPr/>
        </p:nvCxnSpPr>
        <p:spPr>
          <a:xfrm>
            <a:off x="4756647" y="2374411"/>
            <a:ext cx="905774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4680672" y="2113439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Han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Hans" altLang="en-U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稀缺</a:t>
            </a:r>
            <a:r>
              <a:rPr lang="en-US" altLang="zh-Han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Hans" altLang="en-US" sz="105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词典</a:t>
            </a:r>
            <a:endParaRPr lang="zh-Hans" altLang="en-US" sz="105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1412463" y="4327512"/>
            <a:ext cx="660400" cy="660400"/>
            <a:chOff x="1417597" y="1202267"/>
            <a:chExt cx="880534" cy="880534"/>
          </a:xfrm>
        </p:grpSpPr>
        <p:sp>
          <p:nvSpPr>
            <p:cNvPr id="77" name="矩形 76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78" name="直接连接符 77"/>
            <p:cNvCxnSpPr>
              <a:stCxn id="77" idx="1"/>
              <a:endCxn id="77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直接连接符 78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直接连接符 79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文本框 81"/>
          <p:cNvSpPr txBox="1"/>
          <p:nvPr/>
        </p:nvSpPr>
        <p:spPr>
          <a:xfrm>
            <a:off x="1375236" y="4280026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带</a:t>
            </a:r>
          </a:p>
        </p:txBody>
      </p:sp>
      <p:grpSp>
        <p:nvGrpSpPr>
          <p:cNvPr id="83" name="组合 82"/>
          <p:cNvGrpSpPr/>
          <p:nvPr/>
        </p:nvGrpSpPr>
        <p:grpSpPr>
          <a:xfrm>
            <a:off x="2110090" y="4327512"/>
            <a:ext cx="660400" cy="660400"/>
            <a:chOff x="1417597" y="1202267"/>
            <a:chExt cx="880534" cy="880534"/>
          </a:xfrm>
        </p:grpSpPr>
        <p:sp>
          <p:nvSpPr>
            <p:cNvPr id="84" name="矩形 83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85" name="直接连接符 84"/>
            <p:cNvCxnSpPr>
              <a:stCxn id="84" idx="1"/>
              <a:endCxn id="84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直接连接符 85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文本框 88"/>
          <p:cNvSpPr txBox="1"/>
          <p:nvPr/>
        </p:nvSpPr>
        <p:spPr>
          <a:xfrm>
            <a:off x="2072863" y="4280026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宽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104" name="矩形 103"/>
          <p:cNvSpPr/>
          <p:nvPr/>
        </p:nvSpPr>
        <p:spPr>
          <a:xfrm>
            <a:off x="1304383" y="3910694"/>
            <a:ext cx="1298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[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dài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kuān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]</a:t>
            </a:r>
            <a:endParaRPr lang="en-US" altLang="zh-Hans" b="1" i="0" dirty="0">
              <a:solidFill>
                <a:srgbClr val="434343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1304383" y="5556795"/>
            <a:ext cx="45324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就是心智的容量，包括两种能力，分别是认知能力和执行控制能力。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cxnSp>
        <p:nvCxnSpPr>
          <p:cNvPr id="106" name="直接连接符 105"/>
          <p:cNvCxnSpPr/>
          <p:nvPr/>
        </p:nvCxnSpPr>
        <p:spPr>
          <a:xfrm>
            <a:off x="1412463" y="5434807"/>
            <a:ext cx="334418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半闭框 106"/>
          <p:cNvSpPr/>
          <p:nvPr/>
        </p:nvSpPr>
        <p:spPr>
          <a:xfrm rot="19044539" flipH="1">
            <a:off x="1437855" y="5318329"/>
            <a:ext cx="122970" cy="122970"/>
          </a:xfrm>
          <a:prstGeom prst="halfFrame">
            <a:avLst>
              <a:gd name="adj1" fmla="val 14718"/>
              <a:gd name="adj2" fmla="val 162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  <p:cxnSp>
        <p:nvCxnSpPr>
          <p:cNvPr id="108" name="直接连接符 107"/>
          <p:cNvCxnSpPr/>
          <p:nvPr/>
        </p:nvCxnSpPr>
        <p:spPr>
          <a:xfrm>
            <a:off x="4756647" y="5434807"/>
            <a:ext cx="905774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文本框 108"/>
          <p:cNvSpPr txBox="1"/>
          <p:nvPr/>
        </p:nvSpPr>
        <p:spPr>
          <a:xfrm>
            <a:off x="4680672" y="5173835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Hans"/>
            </a:defPPr>
            <a:lvl1pPr>
              <a:defRPr sz="10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Hans" dirty="0"/>
              <a:t>《</a:t>
            </a:r>
            <a:r>
              <a:rPr lang="zh-Hans" altLang="en-US" dirty="0"/>
              <a:t>稀缺</a:t>
            </a:r>
            <a:r>
              <a:rPr lang="en-US" altLang="zh-Hans" dirty="0"/>
              <a:t>》</a:t>
            </a:r>
            <a:r>
              <a:rPr lang="zh-Hans" altLang="en-US" dirty="0"/>
              <a:t>词典</a:t>
            </a:r>
          </a:p>
        </p:txBody>
      </p:sp>
      <p:sp>
        <p:nvSpPr>
          <p:cNvPr id="110" name="文本框 109"/>
          <p:cNvSpPr txBox="1"/>
          <p:nvPr/>
        </p:nvSpPr>
        <p:spPr>
          <a:xfrm>
            <a:off x="6310128" y="2495272"/>
            <a:ext cx="45324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稀缺会自动将干扰和诱惑等因素推至一旁，让我们做到凭己之力很难做成的事情。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cxnSp>
        <p:nvCxnSpPr>
          <p:cNvPr id="111" name="直接连接符 110"/>
          <p:cNvCxnSpPr/>
          <p:nvPr/>
        </p:nvCxnSpPr>
        <p:spPr>
          <a:xfrm>
            <a:off x="6418208" y="2373284"/>
            <a:ext cx="334418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半闭框 111"/>
          <p:cNvSpPr/>
          <p:nvPr/>
        </p:nvSpPr>
        <p:spPr>
          <a:xfrm rot="19044539" flipH="1">
            <a:off x="6443600" y="2256806"/>
            <a:ext cx="122970" cy="122970"/>
          </a:xfrm>
          <a:prstGeom prst="halfFrame">
            <a:avLst>
              <a:gd name="adj1" fmla="val 14718"/>
              <a:gd name="adj2" fmla="val 162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  <p:cxnSp>
        <p:nvCxnSpPr>
          <p:cNvPr id="113" name="直接连接符 112"/>
          <p:cNvCxnSpPr/>
          <p:nvPr/>
        </p:nvCxnSpPr>
        <p:spPr>
          <a:xfrm>
            <a:off x="9762392" y="2373284"/>
            <a:ext cx="905774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文本框 113"/>
          <p:cNvSpPr txBox="1"/>
          <p:nvPr/>
        </p:nvSpPr>
        <p:spPr>
          <a:xfrm>
            <a:off x="9686417" y="2112312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Hans"/>
            </a:defPPr>
            <a:lvl1pPr>
              <a:defRPr sz="10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Hans" dirty="0"/>
              <a:t>《</a:t>
            </a:r>
            <a:r>
              <a:rPr lang="zh-Hans" altLang="en-US" dirty="0"/>
              <a:t>稀缺</a:t>
            </a:r>
            <a:r>
              <a:rPr lang="en-US" altLang="zh-Hans" dirty="0"/>
              <a:t>》</a:t>
            </a:r>
            <a:r>
              <a:rPr lang="zh-Hans" altLang="en-US" dirty="0"/>
              <a:t>词典</a:t>
            </a:r>
          </a:p>
        </p:txBody>
      </p:sp>
      <p:grpSp>
        <p:nvGrpSpPr>
          <p:cNvPr id="115" name="组合 114"/>
          <p:cNvGrpSpPr/>
          <p:nvPr/>
        </p:nvGrpSpPr>
        <p:grpSpPr>
          <a:xfrm>
            <a:off x="6433675" y="4326541"/>
            <a:ext cx="660400" cy="660400"/>
            <a:chOff x="1417597" y="1202267"/>
            <a:chExt cx="880534" cy="880534"/>
          </a:xfrm>
        </p:grpSpPr>
        <p:sp>
          <p:nvSpPr>
            <p:cNvPr id="116" name="矩形 115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117" name="直接连接符 116"/>
            <p:cNvCxnSpPr>
              <a:stCxn id="116" idx="1"/>
              <a:endCxn id="116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文本框 120"/>
          <p:cNvSpPr txBox="1"/>
          <p:nvPr/>
        </p:nvSpPr>
        <p:spPr>
          <a:xfrm>
            <a:off x="6396448" y="427905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管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122" name="组合 121"/>
          <p:cNvGrpSpPr/>
          <p:nvPr/>
        </p:nvGrpSpPr>
        <p:grpSpPr>
          <a:xfrm>
            <a:off x="7131302" y="4326541"/>
            <a:ext cx="660400" cy="660400"/>
            <a:chOff x="1417597" y="1202267"/>
            <a:chExt cx="880534" cy="880534"/>
          </a:xfrm>
        </p:grpSpPr>
        <p:sp>
          <p:nvSpPr>
            <p:cNvPr id="123" name="矩形 122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124" name="直接连接符 123"/>
            <p:cNvCxnSpPr>
              <a:stCxn id="123" idx="1"/>
              <a:endCxn id="123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8" name="文本框 127"/>
          <p:cNvSpPr txBox="1"/>
          <p:nvPr/>
        </p:nvSpPr>
        <p:spPr>
          <a:xfrm>
            <a:off x="7094075" y="427905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窥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142" name="矩形 141"/>
          <p:cNvSpPr/>
          <p:nvPr/>
        </p:nvSpPr>
        <p:spPr>
          <a:xfrm>
            <a:off x="6325595" y="3909723"/>
            <a:ext cx="131157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[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guǎn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kuī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]</a:t>
            </a:r>
            <a:endParaRPr lang="en-US" altLang="zh-Hans" b="1" i="0" dirty="0">
              <a:solidFill>
                <a:srgbClr val="434343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6325595" y="5522398"/>
            <a:ext cx="45324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专注于某一事物就意味着我们会忽略其他事物，也叫“隧道视野”。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cxnSp>
        <p:nvCxnSpPr>
          <p:cNvPr id="144" name="直接连接符 143"/>
          <p:cNvCxnSpPr/>
          <p:nvPr/>
        </p:nvCxnSpPr>
        <p:spPr>
          <a:xfrm>
            <a:off x="6433675" y="5400410"/>
            <a:ext cx="334418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半闭框 144"/>
          <p:cNvSpPr/>
          <p:nvPr/>
        </p:nvSpPr>
        <p:spPr>
          <a:xfrm rot="19044539" flipH="1">
            <a:off x="6459067" y="5283932"/>
            <a:ext cx="122970" cy="122970"/>
          </a:xfrm>
          <a:prstGeom prst="halfFrame">
            <a:avLst>
              <a:gd name="adj1" fmla="val 14718"/>
              <a:gd name="adj2" fmla="val 162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  <p:cxnSp>
        <p:nvCxnSpPr>
          <p:cNvPr id="146" name="直接连接符 145"/>
          <p:cNvCxnSpPr/>
          <p:nvPr/>
        </p:nvCxnSpPr>
        <p:spPr>
          <a:xfrm>
            <a:off x="9777859" y="5400410"/>
            <a:ext cx="905774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文本框 146"/>
          <p:cNvSpPr txBox="1"/>
          <p:nvPr/>
        </p:nvSpPr>
        <p:spPr>
          <a:xfrm>
            <a:off x="9701884" y="5139438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Hans"/>
            </a:defPPr>
            <a:lvl1pPr>
              <a:defRPr sz="10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Hans" dirty="0"/>
              <a:t>《</a:t>
            </a:r>
            <a:r>
              <a:rPr lang="zh-Hans" altLang="en-US" dirty="0"/>
              <a:t>稀缺</a:t>
            </a:r>
            <a:r>
              <a:rPr lang="en-US" altLang="zh-Hans" dirty="0"/>
              <a:t>》</a:t>
            </a:r>
            <a:r>
              <a:rPr lang="zh-Hans" altLang="en-US" dirty="0"/>
              <a:t>词典</a:t>
            </a:r>
          </a:p>
        </p:txBody>
      </p:sp>
    </p:spTree>
    <p:extLst>
      <p:ext uri="{BB962C8B-B14F-4D97-AF65-F5344CB8AC3E}">
        <p14:creationId xmlns:p14="http://schemas.microsoft.com/office/powerpoint/2010/main" val="81015229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书本效果图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7" t="4323" r="3618" b="5188"/>
          <a:stretch/>
        </p:blipFill>
        <p:spPr bwMode="auto">
          <a:xfrm>
            <a:off x="0" y="0"/>
            <a:ext cx="12192000" cy="6973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组合 2"/>
          <p:cNvGrpSpPr/>
          <p:nvPr/>
        </p:nvGrpSpPr>
        <p:grpSpPr>
          <a:xfrm>
            <a:off x="1412463" y="1267116"/>
            <a:ext cx="660400" cy="660400"/>
            <a:chOff x="1417597" y="1202267"/>
            <a:chExt cx="880534" cy="880534"/>
          </a:xfrm>
        </p:grpSpPr>
        <p:sp>
          <p:nvSpPr>
            <p:cNvPr id="4" name="矩形 3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5" name="直接连接符 4"/>
            <p:cNvCxnSpPr>
              <a:stCxn id="4" idx="1"/>
              <a:endCxn id="4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文本框 8"/>
          <p:cNvSpPr txBox="1"/>
          <p:nvPr/>
        </p:nvSpPr>
        <p:spPr>
          <a:xfrm>
            <a:off x="1375236" y="1219630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权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2110090" y="1267116"/>
            <a:ext cx="660400" cy="660400"/>
            <a:chOff x="1417597" y="1202267"/>
            <a:chExt cx="880534" cy="880534"/>
          </a:xfrm>
        </p:grpSpPr>
        <p:sp>
          <p:nvSpPr>
            <p:cNvPr id="11" name="矩形 10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12" name="直接连接符 11"/>
            <p:cNvCxnSpPr>
              <a:stCxn id="11" idx="1"/>
              <a:endCxn id="11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/>
          <p:cNvSpPr txBox="1"/>
          <p:nvPr/>
        </p:nvSpPr>
        <p:spPr>
          <a:xfrm>
            <a:off x="2072863" y="1219630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衡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2807717" y="1267116"/>
            <a:ext cx="660400" cy="660400"/>
            <a:chOff x="1417597" y="1202267"/>
            <a:chExt cx="880534" cy="880534"/>
          </a:xfrm>
        </p:grpSpPr>
        <p:sp>
          <p:nvSpPr>
            <p:cNvPr id="18" name="矩形 17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19" name="直接连接符 18"/>
            <p:cNvCxnSpPr>
              <a:stCxn id="18" idx="1"/>
              <a:endCxn id="18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直接连接符 19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直接连接符 20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接连接符 21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文本框 22"/>
          <p:cNvSpPr txBox="1"/>
          <p:nvPr/>
        </p:nvSpPr>
        <p:spPr>
          <a:xfrm>
            <a:off x="2770490" y="1219630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式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3505344" y="1267116"/>
            <a:ext cx="660400" cy="660400"/>
            <a:chOff x="1417597" y="1202267"/>
            <a:chExt cx="880534" cy="880534"/>
          </a:xfrm>
        </p:grpSpPr>
        <p:sp>
          <p:nvSpPr>
            <p:cNvPr id="25" name="矩形 24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26" name="直接连接符 25"/>
            <p:cNvCxnSpPr>
              <a:stCxn id="25" idx="1"/>
              <a:endCxn id="25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直接连接符 26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文本框 29"/>
          <p:cNvSpPr txBox="1"/>
          <p:nvPr/>
        </p:nvSpPr>
        <p:spPr>
          <a:xfrm>
            <a:off x="3468117" y="1219630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思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1304383" y="850298"/>
            <a:ext cx="26324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[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quán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héng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shì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sī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wéi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]</a:t>
            </a:r>
            <a:endParaRPr lang="en-US" altLang="zh-Hans" b="1" i="0" dirty="0">
              <a:solidFill>
                <a:srgbClr val="434343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6418208" y="1299415"/>
            <a:ext cx="660400" cy="660400"/>
            <a:chOff x="1417597" y="1202267"/>
            <a:chExt cx="880534" cy="880534"/>
          </a:xfrm>
        </p:grpSpPr>
        <p:sp>
          <p:nvSpPr>
            <p:cNvPr id="33" name="矩形 32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34" name="直接连接符 33"/>
            <p:cNvCxnSpPr>
              <a:stCxn id="33" idx="1"/>
              <a:endCxn id="33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文本框 37"/>
          <p:cNvSpPr txBox="1"/>
          <p:nvPr/>
        </p:nvSpPr>
        <p:spPr>
          <a:xfrm>
            <a:off x="6380981" y="1251929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杂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39" name="组合 38"/>
          <p:cNvGrpSpPr/>
          <p:nvPr/>
        </p:nvGrpSpPr>
        <p:grpSpPr>
          <a:xfrm>
            <a:off x="7115835" y="1299415"/>
            <a:ext cx="660400" cy="660400"/>
            <a:chOff x="1417597" y="1202267"/>
            <a:chExt cx="880534" cy="880534"/>
          </a:xfrm>
        </p:grpSpPr>
        <p:sp>
          <p:nvSpPr>
            <p:cNvPr id="40" name="矩形 39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41" name="直接连接符 40"/>
            <p:cNvCxnSpPr>
              <a:stCxn id="40" idx="1"/>
              <a:endCxn id="40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接连接符 41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接连接符 43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文本框 44"/>
          <p:cNvSpPr txBox="1"/>
          <p:nvPr/>
        </p:nvSpPr>
        <p:spPr>
          <a:xfrm>
            <a:off x="7078608" y="1251929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耍</a:t>
            </a:r>
          </a:p>
        </p:txBody>
      </p:sp>
      <p:sp>
        <p:nvSpPr>
          <p:cNvPr id="59" name="矩形 58"/>
          <p:cNvSpPr/>
          <p:nvPr/>
        </p:nvSpPr>
        <p:spPr>
          <a:xfrm>
            <a:off x="6310128" y="882597"/>
            <a:ext cx="12009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[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zá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shuǎ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]</a:t>
            </a:r>
            <a:endParaRPr lang="en-US" altLang="zh-Hans" b="1" i="0" dirty="0">
              <a:solidFill>
                <a:srgbClr val="434343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1304383" y="2496399"/>
            <a:ext cx="45324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它是由稀缺所引发的一种思维方式。在稀缺状态下，因为所有没有被满足的需要俘获了我们的大脑，以致我们开始对之念念不忘，开始产生决策难题。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cxnSp>
        <p:nvCxnSpPr>
          <p:cNvPr id="61" name="直接连接符 60"/>
          <p:cNvCxnSpPr/>
          <p:nvPr/>
        </p:nvCxnSpPr>
        <p:spPr>
          <a:xfrm>
            <a:off x="1412463" y="2374411"/>
            <a:ext cx="334418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半闭框 61"/>
          <p:cNvSpPr/>
          <p:nvPr/>
        </p:nvSpPr>
        <p:spPr>
          <a:xfrm rot="19044539" flipH="1">
            <a:off x="1437855" y="2257933"/>
            <a:ext cx="122970" cy="122970"/>
          </a:xfrm>
          <a:prstGeom prst="halfFrame">
            <a:avLst>
              <a:gd name="adj1" fmla="val 14718"/>
              <a:gd name="adj2" fmla="val 162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  <p:cxnSp>
        <p:nvCxnSpPr>
          <p:cNvPr id="63" name="直接连接符 62"/>
          <p:cNvCxnSpPr/>
          <p:nvPr/>
        </p:nvCxnSpPr>
        <p:spPr>
          <a:xfrm>
            <a:off x="4756647" y="2374411"/>
            <a:ext cx="905774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4680672" y="2113439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Hans"/>
            </a:defPPr>
            <a:lvl1pPr>
              <a:defRPr sz="10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Hans" dirty="0"/>
              <a:t>《</a:t>
            </a:r>
            <a:r>
              <a:rPr lang="zh-Hans" altLang="en-US" dirty="0"/>
              <a:t>稀缺</a:t>
            </a:r>
            <a:r>
              <a:rPr lang="en-US" altLang="zh-Hans" dirty="0"/>
              <a:t>》</a:t>
            </a:r>
            <a:r>
              <a:rPr lang="zh-Hans" altLang="en-US" dirty="0"/>
              <a:t>词典</a:t>
            </a:r>
          </a:p>
        </p:txBody>
      </p:sp>
      <p:grpSp>
        <p:nvGrpSpPr>
          <p:cNvPr id="65" name="组合 64"/>
          <p:cNvGrpSpPr/>
          <p:nvPr/>
        </p:nvGrpSpPr>
        <p:grpSpPr>
          <a:xfrm>
            <a:off x="1412463" y="4327512"/>
            <a:ext cx="660400" cy="660400"/>
            <a:chOff x="1417597" y="1202267"/>
            <a:chExt cx="880534" cy="880534"/>
          </a:xfrm>
        </p:grpSpPr>
        <p:sp>
          <p:nvSpPr>
            <p:cNvPr id="66" name="矩形 65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67" name="直接连接符 66"/>
            <p:cNvCxnSpPr>
              <a:stCxn id="66" idx="1"/>
              <a:endCxn id="66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文本框 70"/>
          <p:cNvSpPr txBox="1"/>
          <p:nvPr/>
        </p:nvSpPr>
        <p:spPr>
          <a:xfrm>
            <a:off x="1375236" y="4280026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余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2110090" y="4327512"/>
            <a:ext cx="660400" cy="660400"/>
            <a:chOff x="1417597" y="1202267"/>
            <a:chExt cx="880534" cy="880534"/>
          </a:xfrm>
        </p:grpSpPr>
        <p:sp>
          <p:nvSpPr>
            <p:cNvPr id="73" name="矩形 72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74" name="直接连接符 73"/>
            <p:cNvCxnSpPr>
              <a:stCxn id="73" idx="1"/>
              <a:endCxn id="73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8" name="文本框 77"/>
          <p:cNvSpPr txBox="1"/>
          <p:nvPr/>
        </p:nvSpPr>
        <p:spPr>
          <a:xfrm>
            <a:off x="2072863" y="4280026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闲</a:t>
            </a:r>
          </a:p>
        </p:txBody>
      </p:sp>
      <p:sp>
        <p:nvSpPr>
          <p:cNvPr id="79" name="矩形 78"/>
          <p:cNvSpPr/>
          <p:nvPr/>
        </p:nvSpPr>
        <p:spPr>
          <a:xfrm>
            <a:off x="1304383" y="3910694"/>
            <a:ext cx="11512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atinLnBrk="1"/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[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yú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xián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]</a:t>
            </a:r>
            <a:endParaRPr lang="en-US" altLang="zh-Hans" b="1" i="0" dirty="0">
              <a:solidFill>
                <a:srgbClr val="434343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1304383" y="5556795"/>
            <a:ext cx="4532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就是我们在拥有很大空间，不存在稀缺心态时的产物，也是我们在资源丰富时进行资源管理的特定方式。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cxnSp>
        <p:nvCxnSpPr>
          <p:cNvPr id="81" name="直接连接符 80"/>
          <p:cNvCxnSpPr/>
          <p:nvPr/>
        </p:nvCxnSpPr>
        <p:spPr>
          <a:xfrm>
            <a:off x="1412463" y="5434807"/>
            <a:ext cx="334418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半闭框 81"/>
          <p:cNvSpPr/>
          <p:nvPr/>
        </p:nvSpPr>
        <p:spPr>
          <a:xfrm rot="19044539" flipH="1">
            <a:off x="1437855" y="5318329"/>
            <a:ext cx="122970" cy="122970"/>
          </a:xfrm>
          <a:prstGeom prst="halfFrame">
            <a:avLst>
              <a:gd name="adj1" fmla="val 14718"/>
              <a:gd name="adj2" fmla="val 162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  <p:cxnSp>
        <p:nvCxnSpPr>
          <p:cNvPr id="83" name="直接连接符 82"/>
          <p:cNvCxnSpPr/>
          <p:nvPr/>
        </p:nvCxnSpPr>
        <p:spPr>
          <a:xfrm>
            <a:off x="4756647" y="5434807"/>
            <a:ext cx="905774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文本框 83"/>
          <p:cNvSpPr txBox="1"/>
          <p:nvPr/>
        </p:nvSpPr>
        <p:spPr>
          <a:xfrm>
            <a:off x="4680672" y="5173835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Hans"/>
            </a:defPPr>
            <a:lvl1pPr>
              <a:defRPr sz="10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Hans" dirty="0"/>
              <a:t>《</a:t>
            </a:r>
            <a:r>
              <a:rPr lang="zh-Hans" altLang="en-US" dirty="0"/>
              <a:t>稀缺</a:t>
            </a:r>
            <a:r>
              <a:rPr lang="en-US" altLang="zh-Hans" dirty="0"/>
              <a:t>》</a:t>
            </a:r>
            <a:r>
              <a:rPr lang="zh-Hans" altLang="en-US" dirty="0"/>
              <a:t>词典</a:t>
            </a:r>
          </a:p>
        </p:txBody>
      </p:sp>
      <p:sp>
        <p:nvSpPr>
          <p:cNvPr id="85" name="文本框 84"/>
          <p:cNvSpPr txBox="1"/>
          <p:nvPr/>
        </p:nvSpPr>
        <p:spPr>
          <a:xfrm>
            <a:off x="6310128" y="2495272"/>
            <a:ext cx="453248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就是人们将可预期事件当成突如其来事件进行的根源。杂耍时，你从“管子”视野中只能看到即将落入手中的球，而会忽视抛在空中尚未落下的其它几个球。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cxnSp>
        <p:nvCxnSpPr>
          <p:cNvPr id="86" name="直接连接符 85"/>
          <p:cNvCxnSpPr/>
          <p:nvPr/>
        </p:nvCxnSpPr>
        <p:spPr>
          <a:xfrm>
            <a:off x="6418208" y="2373284"/>
            <a:ext cx="334418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半闭框 86"/>
          <p:cNvSpPr/>
          <p:nvPr/>
        </p:nvSpPr>
        <p:spPr>
          <a:xfrm rot="19044539" flipH="1">
            <a:off x="6443600" y="2256806"/>
            <a:ext cx="122970" cy="122970"/>
          </a:xfrm>
          <a:prstGeom prst="halfFrame">
            <a:avLst>
              <a:gd name="adj1" fmla="val 14718"/>
              <a:gd name="adj2" fmla="val 162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  <p:cxnSp>
        <p:nvCxnSpPr>
          <p:cNvPr id="88" name="直接连接符 87"/>
          <p:cNvCxnSpPr/>
          <p:nvPr/>
        </p:nvCxnSpPr>
        <p:spPr>
          <a:xfrm>
            <a:off x="9762392" y="2373284"/>
            <a:ext cx="905774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文本框 88"/>
          <p:cNvSpPr txBox="1"/>
          <p:nvPr/>
        </p:nvSpPr>
        <p:spPr>
          <a:xfrm>
            <a:off x="9686417" y="2112312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Hans"/>
            </a:defPPr>
            <a:lvl1pPr>
              <a:defRPr sz="10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Hans" dirty="0"/>
              <a:t>《</a:t>
            </a:r>
            <a:r>
              <a:rPr lang="zh-Hans" altLang="en-US" dirty="0"/>
              <a:t>稀缺</a:t>
            </a:r>
            <a:r>
              <a:rPr lang="en-US" altLang="zh-Hans" dirty="0"/>
              <a:t>》</a:t>
            </a:r>
            <a:r>
              <a:rPr lang="zh-Hans" altLang="en-US" dirty="0"/>
              <a:t>词典</a:t>
            </a:r>
          </a:p>
        </p:txBody>
      </p:sp>
      <p:grpSp>
        <p:nvGrpSpPr>
          <p:cNvPr id="90" name="组合 89"/>
          <p:cNvGrpSpPr/>
          <p:nvPr/>
        </p:nvGrpSpPr>
        <p:grpSpPr>
          <a:xfrm>
            <a:off x="6433675" y="4326541"/>
            <a:ext cx="660400" cy="660400"/>
            <a:chOff x="1417597" y="1202267"/>
            <a:chExt cx="880534" cy="880534"/>
          </a:xfrm>
        </p:grpSpPr>
        <p:sp>
          <p:nvSpPr>
            <p:cNvPr id="91" name="矩形 90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92" name="直接连接符 91"/>
            <p:cNvCxnSpPr>
              <a:stCxn id="91" idx="1"/>
              <a:endCxn id="91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直接连接符 93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直接连接符 94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6" name="文本框 95"/>
          <p:cNvSpPr txBox="1"/>
          <p:nvPr/>
        </p:nvSpPr>
        <p:spPr>
          <a:xfrm>
            <a:off x="6396448" y="427905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借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97" name="组合 96"/>
          <p:cNvGrpSpPr/>
          <p:nvPr/>
        </p:nvGrpSpPr>
        <p:grpSpPr>
          <a:xfrm>
            <a:off x="7131302" y="4326541"/>
            <a:ext cx="660400" cy="660400"/>
            <a:chOff x="1417597" y="1202267"/>
            <a:chExt cx="880534" cy="880534"/>
          </a:xfrm>
        </p:grpSpPr>
        <p:sp>
          <p:nvSpPr>
            <p:cNvPr id="98" name="矩形 97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99" name="直接连接符 98"/>
            <p:cNvCxnSpPr>
              <a:stCxn id="98" idx="1"/>
              <a:endCxn id="98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直接连接符 99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直接连接符 100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直接连接符 101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" name="文本框 102"/>
          <p:cNvSpPr txBox="1"/>
          <p:nvPr/>
        </p:nvSpPr>
        <p:spPr>
          <a:xfrm>
            <a:off x="7094075" y="4279055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用</a:t>
            </a:r>
          </a:p>
        </p:txBody>
      </p:sp>
      <p:sp>
        <p:nvSpPr>
          <p:cNvPr id="104" name="矩形 103"/>
          <p:cNvSpPr/>
          <p:nvPr/>
        </p:nvSpPr>
        <p:spPr>
          <a:xfrm>
            <a:off x="6325595" y="3909723"/>
            <a:ext cx="14506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/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[</a:t>
            </a:r>
            <a:r>
              <a:rPr lang="en-US" altLang="zh-Hans" dirty="0" err="1">
                <a:solidFill>
                  <a:srgbClr val="A0A0A0"/>
                </a:solidFill>
                <a:latin typeface="lucida sans unicode" panose="020B0602030504020204" pitchFamily="34" charset="0"/>
              </a:rPr>
              <a:t>jiè</a:t>
            </a:r>
            <a:r>
              <a:rPr lang="en-US" altLang="zh-Hans" dirty="0">
                <a:solidFill>
                  <a:srgbClr val="A0A0A0"/>
                </a:solidFill>
                <a:latin typeface="lucida sans unicode" panose="020B0602030504020204" pitchFamily="34" charset="0"/>
              </a:rPr>
              <a:t> </a:t>
            </a:r>
            <a:r>
              <a:rPr lang="en-US" altLang="zh-Hans" dirty="0" err="1" smtClean="0">
                <a:solidFill>
                  <a:srgbClr val="A0A0A0"/>
                </a:solidFill>
                <a:latin typeface="lucida sans unicode" panose="020B0602030504020204" pitchFamily="34" charset="0"/>
              </a:rPr>
              <a:t>yòng</a:t>
            </a:r>
            <a:r>
              <a:rPr lang="en-US" altLang="zh-Hans" dirty="0" smtClean="0">
                <a:solidFill>
                  <a:srgbClr val="A0A0A0"/>
                </a:solidFill>
                <a:latin typeface="lucida sans unicode" panose="020B0602030504020204" pitchFamily="34" charset="0"/>
              </a:rPr>
              <a:t>]</a:t>
            </a:r>
            <a:endParaRPr lang="en-US" altLang="zh-Hans" b="1" i="0" dirty="0">
              <a:solidFill>
                <a:srgbClr val="434343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6325595" y="5522398"/>
            <a:ext cx="45324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1600" dirty="0" smtClean="0">
                <a:latin typeface="方正北魏楷书简体" panose="03000509000000000000" pitchFamily="65" charset="-122"/>
                <a:ea typeface="方正北魏楷书简体" panose="03000509000000000000" pitchFamily="65" charset="-122"/>
              </a:rPr>
              <a:t>当人们面临资源稀缺时，就会通过借用相应的时间或金钱来应对突发事件。从长远来看，借用会进一步加剧稀缺。</a:t>
            </a:r>
            <a:endParaRPr lang="zh-Hans" altLang="en-US" sz="1600" dirty="0">
              <a:latin typeface="方正北魏楷书简体" panose="03000509000000000000" pitchFamily="65" charset="-122"/>
              <a:ea typeface="方正北魏楷书简体" panose="03000509000000000000" pitchFamily="65" charset="-122"/>
            </a:endParaRPr>
          </a:p>
        </p:txBody>
      </p:sp>
      <p:cxnSp>
        <p:nvCxnSpPr>
          <p:cNvPr id="106" name="直接连接符 105"/>
          <p:cNvCxnSpPr/>
          <p:nvPr/>
        </p:nvCxnSpPr>
        <p:spPr>
          <a:xfrm>
            <a:off x="6433675" y="5400410"/>
            <a:ext cx="3344184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半闭框 106"/>
          <p:cNvSpPr/>
          <p:nvPr/>
        </p:nvSpPr>
        <p:spPr>
          <a:xfrm rot="19044539" flipH="1">
            <a:off x="6459067" y="5283932"/>
            <a:ext cx="122970" cy="122970"/>
          </a:xfrm>
          <a:prstGeom prst="halfFrame">
            <a:avLst>
              <a:gd name="adj1" fmla="val 14718"/>
              <a:gd name="adj2" fmla="val 162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ans" altLang="en-US">
              <a:solidFill>
                <a:schemeClr val="tx1"/>
              </a:solidFill>
            </a:endParaRPr>
          </a:p>
        </p:txBody>
      </p:sp>
      <p:cxnSp>
        <p:nvCxnSpPr>
          <p:cNvPr id="108" name="直接连接符 107"/>
          <p:cNvCxnSpPr/>
          <p:nvPr/>
        </p:nvCxnSpPr>
        <p:spPr>
          <a:xfrm>
            <a:off x="9777859" y="5400410"/>
            <a:ext cx="905774" cy="0"/>
          </a:xfrm>
          <a:prstGeom prst="line">
            <a:avLst/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文本框 108"/>
          <p:cNvSpPr txBox="1"/>
          <p:nvPr/>
        </p:nvSpPr>
        <p:spPr>
          <a:xfrm>
            <a:off x="9701884" y="5139438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Hans"/>
            </a:defPPr>
            <a:lvl1pPr>
              <a:defRPr sz="105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Hans" dirty="0"/>
              <a:t>《</a:t>
            </a:r>
            <a:r>
              <a:rPr lang="zh-Hans" altLang="en-US" dirty="0"/>
              <a:t>稀缺</a:t>
            </a:r>
            <a:r>
              <a:rPr lang="en-US" altLang="zh-Hans" dirty="0"/>
              <a:t>》</a:t>
            </a:r>
            <a:r>
              <a:rPr lang="zh-Hans" altLang="en-US" dirty="0"/>
              <a:t>词典</a:t>
            </a:r>
          </a:p>
        </p:txBody>
      </p:sp>
      <p:grpSp>
        <p:nvGrpSpPr>
          <p:cNvPr id="110" name="组合 109"/>
          <p:cNvGrpSpPr/>
          <p:nvPr/>
        </p:nvGrpSpPr>
        <p:grpSpPr>
          <a:xfrm>
            <a:off x="4210168" y="1267116"/>
            <a:ext cx="660400" cy="660400"/>
            <a:chOff x="1417597" y="1202267"/>
            <a:chExt cx="880534" cy="880534"/>
          </a:xfrm>
        </p:grpSpPr>
        <p:sp>
          <p:nvSpPr>
            <p:cNvPr id="111" name="矩形 110"/>
            <p:cNvSpPr/>
            <p:nvPr/>
          </p:nvSpPr>
          <p:spPr>
            <a:xfrm>
              <a:off x="1417597" y="1202267"/>
              <a:ext cx="880534" cy="88053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ans" altLang="en-US"/>
            </a:p>
          </p:txBody>
        </p:sp>
        <p:cxnSp>
          <p:nvCxnSpPr>
            <p:cNvPr id="112" name="直接连接符 111"/>
            <p:cNvCxnSpPr>
              <a:stCxn id="111" idx="1"/>
              <a:endCxn id="111" idx="3"/>
            </p:cNvCxnSpPr>
            <p:nvPr/>
          </p:nvCxnSpPr>
          <p:spPr>
            <a:xfrm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 rot="5400000" flipV="1">
              <a:off x="1417597" y="1642534"/>
              <a:ext cx="880534" cy="0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 flipV="1">
              <a:off x="1417597" y="1202267"/>
              <a:ext cx="880534" cy="880534"/>
            </a:xfrm>
            <a:prstGeom prst="line">
              <a:avLst/>
            </a:prstGeom>
            <a:ln w="12700">
              <a:solidFill>
                <a:schemeClr val="tx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6" name="文本框 115"/>
          <p:cNvSpPr txBox="1"/>
          <p:nvPr/>
        </p:nvSpPr>
        <p:spPr>
          <a:xfrm>
            <a:off x="4172941" y="1219630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40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维</a:t>
            </a:r>
            <a:endParaRPr lang="zh-Hans" altLang="en-US" sz="40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31473831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62748" y="2705100"/>
            <a:ext cx="84946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Hans" altLang="en-US" sz="3600" dirty="0" smtClean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这些情景你遇到过吗？你是怎么对待的？</a:t>
            </a:r>
            <a:endParaRPr lang="zh-Hans" altLang="en-US" sz="36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962748" y="2569633"/>
            <a:ext cx="425463" cy="599440"/>
            <a:chOff x="1138548" y="1930400"/>
            <a:chExt cx="425463" cy="599440"/>
          </a:xfrm>
        </p:grpSpPr>
        <p:cxnSp>
          <p:nvCxnSpPr>
            <p:cNvPr id="5" name="直接连接符 4"/>
            <p:cNvCxnSpPr/>
            <p:nvPr/>
          </p:nvCxnSpPr>
          <p:spPr>
            <a:xfrm flipH="1">
              <a:off x="1138548" y="1930400"/>
              <a:ext cx="425463" cy="5994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H="1">
              <a:off x="1209040" y="2153920"/>
              <a:ext cx="284480" cy="3759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/>
          <p:cNvGrpSpPr/>
          <p:nvPr/>
        </p:nvGrpSpPr>
        <p:grpSpPr>
          <a:xfrm>
            <a:off x="9608148" y="2793153"/>
            <a:ext cx="425463" cy="599440"/>
            <a:chOff x="1138548" y="1930400"/>
            <a:chExt cx="425463" cy="599440"/>
          </a:xfrm>
        </p:grpSpPr>
        <p:cxnSp>
          <p:nvCxnSpPr>
            <p:cNvPr id="8" name="直接连接符 7"/>
            <p:cNvCxnSpPr/>
            <p:nvPr/>
          </p:nvCxnSpPr>
          <p:spPr>
            <a:xfrm flipH="1">
              <a:off x="1138548" y="1930400"/>
              <a:ext cx="425463" cy="5994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H="1">
              <a:off x="1209040" y="2153920"/>
              <a:ext cx="284480" cy="3759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17716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73" t="8856" r="3382" b="22342"/>
          <a:stretch/>
        </p:blipFill>
        <p:spPr>
          <a:xfrm>
            <a:off x="-29030" y="0"/>
            <a:ext cx="12221029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57897" y="2028616"/>
            <a:ext cx="1313180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88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贫</a:t>
            </a:r>
            <a:endParaRPr lang="en-US" altLang="zh-Hans" sz="8800" dirty="0">
              <a:solidFill>
                <a:srgbClr val="C00000"/>
              </a:solidFill>
              <a:latin typeface="华康俪金黑W8(P)" panose="020B0800000000000000" pitchFamily="34" charset="-122"/>
              <a:ea typeface="华康俪金黑W8(P)" panose="020B0800000000000000" pitchFamily="34" charset="-122"/>
            </a:endParaRPr>
          </a:p>
          <a:p>
            <a:r>
              <a:rPr lang="zh-Hans" altLang="en-US" sz="88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穷</a:t>
            </a:r>
          </a:p>
        </p:txBody>
      </p:sp>
      <p:grpSp>
        <p:nvGrpSpPr>
          <p:cNvPr id="10" name="组合 9"/>
          <p:cNvGrpSpPr/>
          <p:nvPr/>
        </p:nvGrpSpPr>
        <p:grpSpPr>
          <a:xfrm>
            <a:off x="1169028" y="2028616"/>
            <a:ext cx="425463" cy="599440"/>
            <a:chOff x="1138548" y="1930400"/>
            <a:chExt cx="425463" cy="599440"/>
          </a:xfrm>
        </p:grpSpPr>
        <p:cxnSp>
          <p:nvCxnSpPr>
            <p:cNvPr id="5" name="直接连接符 4"/>
            <p:cNvCxnSpPr/>
            <p:nvPr/>
          </p:nvCxnSpPr>
          <p:spPr>
            <a:xfrm flipH="1">
              <a:off x="1138548" y="1930400"/>
              <a:ext cx="425463" cy="5994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1209040" y="2153920"/>
              <a:ext cx="284480" cy="375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8" name="直接连接符 7"/>
          <p:cNvCxnSpPr/>
          <p:nvPr/>
        </p:nvCxnSpPr>
        <p:spPr>
          <a:xfrm flipH="1">
            <a:off x="1798948" y="4229943"/>
            <a:ext cx="425463" cy="59944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 flipH="1">
            <a:off x="1869440" y="4453463"/>
            <a:ext cx="284480" cy="3759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854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" t="13209" r="-119" b="1476"/>
          <a:stretch/>
        </p:blipFill>
        <p:spPr>
          <a:xfrm>
            <a:off x="0" y="0"/>
            <a:ext cx="12192000" cy="6937828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30581" y="2623702"/>
            <a:ext cx="25706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88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忙碌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230581" y="2623702"/>
            <a:ext cx="425463" cy="599440"/>
            <a:chOff x="1138548" y="1930400"/>
            <a:chExt cx="425463" cy="599440"/>
          </a:xfrm>
        </p:grpSpPr>
        <p:cxnSp>
          <p:nvCxnSpPr>
            <p:cNvPr id="5" name="直接连接符 4"/>
            <p:cNvCxnSpPr/>
            <p:nvPr/>
          </p:nvCxnSpPr>
          <p:spPr>
            <a:xfrm flipH="1">
              <a:off x="1138548" y="1930400"/>
              <a:ext cx="425463" cy="5994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H="1">
              <a:off x="1209040" y="2153920"/>
              <a:ext cx="284480" cy="375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/>
          <p:cNvGrpSpPr/>
          <p:nvPr/>
        </p:nvGrpSpPr>
        <p:grpSpPr>
          <a:xfrm>
            <a:off x="2201621" y="3407194"/>
            <a:ext cx="425463" cy="599440"/>
            <a:chOff x="1138548" y="1930400"/>
            <a:chExt cx="425463" cy="599440"/>
          </a:xfrm>
        </p:grpSpPr>
        <p:cxnSp>
          <p:nvCxnSpPr>
            <p:cNvPr id="8" name="直接连接符 7"/>
            <p:cNvCxnSpPr/>
            <p:nvPr/>
          </p:nvCxnSpPr>
          <p:spPr>
            <a:xfrm flipH="1">
              <a:off x="1138548" y="1930400"/>
              <a:ext cx="425463" cy="59944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 flipH="1">
              <a:off x="1209040" y="2153920"/>
              <a:ext cx="284480" cy="3759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1713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84" b="398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783453" y="3931900"/>
            <a:ext cx="2441694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Hans" altLang="en-US" sz="8800" dirty="0">
                <a:solidFill>
                  <a:srgbClr val="C00000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节食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7921701" y="3931900"/>
            <a:ext cx="425463" cy="599440"/>
            <a:chOff x="1138548" y="1930400"/>
            <a:chExt cx="425463" cy="599440"/>
          </a:xfrm>
        </p:grpSpPr>
        <p:cxnSp>
          <p:nvCxnSpPr>
            <p:cNvPr id="6" name="直接连接符 5"/>
            <p:cNvCxnSpPr/>
            <p:nvPr/>
          </p:nvCxnSpPr>
          <p:spPr>
            <a:xfrm flipH="1">
              <a:off x="1138548" y="1930400"/>
              <a:ext cx="425463" cy="5994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H="1">
              <a:off x="1209040" y="2153920"/>
              <a:ext cx="284480" cy="3759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/>
          <p:cNvGrpSpPr/>
          <p:nvPr/>
        </p:nvGrpSpPr>
        <p:grpSpPr>
          <a:xfrm>
            <a:off x="9720021" y="4779010"/>
            <a:ext cx="425463" cy="599440"/>
            <a:chOff x="1138548" y="1930400"/>
            <a:chExt cx="425463" cy="599440"/>
          </a:xfrm>
        </p:grpSpPr>
        <p:cxnSp>
          <p:nvCxnSpPr>
            <p:cNvPr id="9" name="直接连接符 8"/>
            <p:cNvCxnSpPr/>
            <p:nvPr/>
          </p:nvCxnSpPr>
          <p:spPr>
            <a:xfrm flipH="1">
              <a:off x="1138548" y="1930400"/>
              <a:ext cx="425463" cy="59944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1209040" y="2153920"/>
              <a:ext cx="284480" cy="3759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5662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4fdb7b27d34d1378454e624d30f3db4ee814ac1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4224</TotalTime>
  <Words>4517</Words>
  <Application>Microsoft Office PowerPoint</Application>
  <PresentationFormat>Custom</PresentationFormat>
  <Paragraphs>286</Paragraphs>
  <Slides>33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冯伟航</dc:creator>
  <cp:lastModifiedBy>Phoenix0212</cp:lastModifiedBy>
  <cp:revision>158</cp:revision>
  <dcterms:created xsi:type="dcterms:W3CDTF">2015-03-12T07:54:01Z</dcterms:created>
  <dcterms:modified xsi:type="dcterms:W3CDTF">2019-03-02T03:05:47Z</dcterms:modified>
</cp:coreProperties>
</file>

<file path=docProps/thumbnail.jpeg>
</file>